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602" r:id="rId4"/>
    <p:sldId id="601" r:id="rId5"/>
    <p:sldId id="591" r:id="rId6"/>
    <p:sldId id="568" r:id="rId7"/>
    <p:sldId id="572" r:id="rId8"/>
    <p:sldId id="571" r:id="rId9"/>
    <p:sldId id="573" r:id="rId10"/>
    <p:sldId id="574" r:id="rId11"/>
    <p:sldId id="590" r:id="rId12"/>
    <p:sldId id="592" r:id="rId13"/>
    <p:sldId id="575" r:id="rId14"/>
    <p:sldId id="577" r:id="rId15"/>
    <p:sldId id="578" r:id="rId16"/>
    <p:sldId id="579" r:id="rId17"/>
    <p:sldId id="580" r:id="rId18"/>
    <p:sldId id="581" r:id="rId19"/>
    <p:sldId id="582" r:id="rId20"/>
    <p:sldId id="583" r:id="rId21"/>
    <p:sldId id="585" r:id="rId22"/>
    <p:sldId id="586" r:id="rId23"/>
    <p:sldId id="587" r:id="rId24"/>
    <p:sldId id="588" r:id="rId25"/>
    <p:sldId id="589" r:id="rId26"/>
    <p:sldId id="584" r:id="rId27"/>
    <p:sldId id="594" r:id="rId28"/>
    <p:sldId id="595" r:id="rId29"/>
    <p:sldId id="596" r:id="rId30"/>
    <p:sldId id="597" r:id="rId31"/>
    <p:sldId id="598" r:id="rId32"/>
    <p:sldId id="599" r:id="rId33"/>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68"/>
    <p:restoredTop sz="96327"/>
  </p:normalViewPr>
  <p:slideViewPr>
    <p:cSldViewPr snapToGrid="0">
      <p:cViewPr>
        <p:scale>
          <a:sx n="105" d="100"/>
          <a:sy n="105" d="100"/>
        </p:scale>
        <p:origin x="37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54733-388F-0040-AF9B-65460EC67406}" type="datetimeFigureOut">
              <a:rPr lang="en-MX" smtClean="0"/>
              <a:t>25/10/25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EF222-3145-144C-BE35-E34D88B2F541}" type="slidenum">
              <a:rPr lang="en-MX" smtClean="0"/>
              <a:t>‹#›</a:t>
            </a:fld>
            <a:endParaRPr lang="en-MX"/>
          </a:p>
        </p:txBody>
      </p:sp>
    </p:spTree>
    <p:extLst>
      <p:ext uri="{BB962C8B-B14F-4D97-AF65-F5344CB8AC3E}">
        <p14:creationId xmlns:p14="http://schemas.microsoft.com/office/powerpoint/2010/main" val="33942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Aunuqe</a:t>
            </a:r>
            <a:r>
              <a:rPr lang="en-US" dirty="0"/>
              <a:t> son </a:t>
            </a:r>
            <a:r>
              <a:rPr lang="en-US" dirty="0" err="1"/>
              <a:t>muy</a:t>
            </a:r>
            <a:r>
              <a:rPr lang="en-US" dirty="0"/>
              <a:t> </a:t>
            </a:r>
            <a:r>
              <a:rPr lang="en-US" dirty="0" err="1"/>
              <a:t>confiables</a:t>
            </a:r>
            <a:r>
              <a:rPr lang="en-US" dirty="0"/>
              <a:t>, dado </a:t>
            </a:r>
            <a:r>
              <a:rPr lang="en-US" dirty="0" err="1"/>
              <a:t>qeu</a:t>
            </a:r>
            <a:r>
              <a:rPr lang="en-US" dirty="0"/>
              <a:t> </a:t>
            </a:r>
            <a:r>
              <a:rPr lang="en-US" dirty="0" err="1"/>
              <a:t>deben</a:t>
            </a:r>
            <a:r>
              <a:rPr lang="en-US" dirty="0"/>
              <a:t> </a:t>
            </a:r>
            <a:r>
              <a:rPr lang="en-US" dirty="0" err="1"/>
              <a:t>poder</a:t>
            </a:r>
            <a:r>
              <a:rPr lang="en-US" dirty="0"/>
              <a:t> </a:t>
            </a:r>
            <a:r>
              <a:rPr lang="en-US" dirty="0" err="1"/>
              <a:t>guardar</a:t>
            </a:r>
            <a:r>
              <a:rPr lang="en-US" dirty="0"/>
              <a:t> </a:t>
            </a:r>
            <a:r>
              <a:rPr lang="en-US" dirty="0" err="1"/>
              <a:t>información</a:t>
            </a:r>
            <a:r>
              <a:rPr lang="en-US" dirty="0"/>
              <a:t> por </a:t>
            </a:r>
            <a:r>
              <a:rPr lang="en-US" dirty="0" err="1"/>
              <a:t>periodos</a:t>
            </a:r>
            <a:r>
              <a:rPr lang="en-US" dirty="0"/>
              <a:t> de </a:t>
            </a:r>
            <a:r>
              <a:rPr lang="en-US" dirty="0" err="1"/>
              <a:t>tiempo</a:t>
            </a:r>
            <a:r>
              <a:rPr lang="en-US" dirty="0"/>
              <a:t> </a:t>
            </a:r>
            <a:r>
              <a:rPr lang="en-US" dirty="0" err="1"/>
              <a:t>muy</a:t>
            </a:r>
            <a:r>
              <a:rPr lang="en-US" dirty="0"/>
              <a:t> </a:t>
            </a:r>
            <a:r>
              <a:rPr lang="en-US" dirty="0" err="1"/>
              <a:t>muy</a:t>
            </a:r>
            <a:r>
              <a:rPr lang="en-US" dirty="0"/>
              <a:t> largos, los </a:t>
            </a:r>
            <a:r>
              <a:rPr lang="en-US" dirty="0" err="1"/>
              <a:t>genomas</a:t>
            </a:r>
            <a:r>
              <a:rPr lang="en-US" dirty="0"/>
              <a:t> no son </a:t>
            </a:r>
            <a:r>
              <a:rPr lang="en-US" dirty="0" err="1"/>
              <a:t>entidades</a:t>
            </a:r>
            <a:r>
              <a:rPr lang="en-US" dirty="0"/>
              <a:t> </a:t>
            </a:r>
            <a:r>
              <a:rPr lang="en-US" dirty="0" err="1"/>
              <a:t>completamente</a:t>
            </a:r>
            <a:r>
              <a:rPr lang="en-US" dirty="0"/>
              <a:t> </a:t>
            </a:r>
            <a:r>
              <a:rPr lang="en-US" dirty="0" err="1"/>
              <a:t>estables</a:t>
            </a:r>
            <a:r>
              <a:rPr lang="en-US" dirty="0"/>
              <a:t>, y hay </a:t>
            </a:r>
            <a:r>
              <a:rPr lang="en-US" dirty="0" err="1"/>
              <a:t>muchos</a:t>
            </a:r>
            <a:r>
              <a:rPr lang="en-US" dirty="0"/>
              <a:t> </a:t>
            </a:r>
            <a:r>
              <a:rPr lang="en-US" dirty="0" err="1"/>
              <a:t>factores</a:t>
            </a:r>
            <a:r>
              <a:rPr lang="en-US" dirty="0"/>
              <a:t> tanto </a:t>
            </a:r>
            <a:r>
              <a:rPr lang="en-US" dirty="0" err="1"/>
              <a:t>en</a:t>
            </a:r>
            <a:r>
              <a:rPr lang="en-US" dirty="0"/>
              <a:t> el </a:t>
            </a:r>
            <a:r>
              <a:rPr lang="en-US" dirty="0" err="1"/>
              <a:t>ambiente</a:t>
            </a:r>
            <a:r>
              <a:rPr lang="en-US" dirty="0"/>
              <a:t> </a:t>
            </a:r>
            <a:r>
              <a:rPr lang="en-US" dirty="0" err="1"/>
              <a:t>como</a:t>
            </a:r>
            <a:r>
              <a:rPr lang="en-US" dirty="0"/>
              <a:t> dentro del </a:t>
            </a:r>
            <a:r>
              <a:rPr lang="en-US" dirty="0" err="1"/>
              <a:t>cuerpo</a:t>
            </a:r>
            <a:r>
              <a:rPr lang="en-US" dirty="0"/>
              <a:t> que </a:t>
            </a:r>
            <a:r>
              <a:rPr lang="en-US" dirty="0" err="1"/>
              <a:t>pueden</a:t>
            </a:r>
            <a:r>
              <a:rPr lang="en-US" dirty="0"/>
              <a:t> inducer </a:t>
            </a:r>
            <a:r>
              <a:rPr lang="en-US" dirty="0" err="1"/>
              <a:t>cambios</a:t>
            </a:r>
            <a:r>
              <a:rPr lang="en-US" dirty="0"/>
              <a:t>. </a:t>
            </a:r>
            <a:r>
              <a:rPr lang="en-US" dirty="0" err="1"/>
              <a:t>Cuando</a:t>
            </a:r>
            <a:r>
              <a:rPr lang="en-US" dirty="0"/>
              <a:t> </a:t>
            </a:r>
            <a:r>
              <a:rPr lang="en-US" dirty="0" err="1"/>
              <a:t>nacemos</a:t>
            </a:r>
            <a:r>
              <a:rPr lang="en-US" dirty="0"/>
              <a:t>, el </a:t>
            </a:r>
            <a:r>
              <a:rPr lang="en-US" dirty="0" err="1"/>
              <a:t>ovulo</a:t>
            </a:r>
            <a:r>
              <a:rPr lang="en-US" dirty="0"/>
              <a:t> </a:t>
            </a:r>
            <a:r>
              <a:rPr lang="en-US" dirty="0" err="1"/>
              <a:t>fecundado</a:t>
            </a:r>
            <a:r>
              <a:rPr lang="en-US" dirty="0"/>
              <a:t> </a:t>
            </a:r>
            <a:r>
              <a:rPr lang="en-US" dirty="0" err="1"/>
              <a:t>tiene</a:t>
            </a:r>
            <a:r>
              <a:rPr lang="en-US" dirty="0"/>
              <a:t> un </a:t>
            </a:r>
            <a:r>
              <a:rPr lang="en-US" dirty="0" err="1"/>
              <a:t>genoma</a:t>
            </a:r>
            <a:r>
              <a:rPr lang="en-US" dirty="0"/>
              <a:t>, que es la </a:t>
            </a:r>
            <a:r>
              <a:rPr lang="en-US" dirty="0" err="1"/>
              <a:t>mezcla</a:t>
            </a:r>
            <a:r>
              <a:rPr lang="en-US" dirty="0"/>
              <a:t> de los </a:t>
            </a:r>
            <a:r>
              <a:rPr lang="en-US" dirty="0" err="1"/>
              <a:t>genomas</a:t>
            </a:r>
            <a:r>
              <a:rPr lang="en-US" dirty="0"/>
              <a:t> del padre y la </a:t>
            </a:r>
            <a:r>
              <a:rPr lang="en-US" dirty="0" err="1"/>
              <a:t>madre</a:t>
            </a:r>
            <a:r>
              <a:rPr lang="en-US" dirty="0"/>
              <a:t>.</a:t>
            </a:r>
          </a:p>
        </p:txBody>
      </p:sp>
      <p:sp>
        <p:nvSpPr>
          <p:cNvPr id="4" name="Slide Number Placeholder 3"/>
          <p:cNvSpPr>
            <a:spLocks noGrp="1"/>
          </p:cNvSpPr>
          <p:nvPr>
            <p:ph type="sldNum" sz="quarter" idx="5"/>
          </p:nvPr>
        </p:nvSpPr>
        <p:spPr/>
        <p:txBody>
          <a:bodyPr/>
          <a:lstStyle/>
          <a:p>
            <a:fld id="{8566FE60-2166-B045-896C-88186C86E7E9}" type="slidenum">
              <a:rPr lang="en-US" smtClean="0"/>
              <a:t>6</a:t>
            </a:fld>
            <a:endParaRPr lang="en-US"/>
          </a:p>
        </p:txBody>
      </p:sp>
    </p:spTree>
    <p:extLst>
      <p:ext uri="{BB962C8B-B14F-4D97-AF65-F5344CB8AC3E}">
        <p14:creationId xmlns:p14="http://schemas.microsoft.com/office/powerpoint/2010/main" val="341833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17</a:t>
            </a:fld>
            <a:endParaRPr lang="en-US"/>
          </a:p>
        </p:txBody>
      </p:sp>
    </p:spTree>
    <p:extLst>
      <p:ext uri="{BB962C8B-B14F-4D97-AF65-F5344CB8AC3E}">
        <p14:creationId xmlns:p14="http://schemas.microsoft.com/office/powerpoint/2010/main" val="2245759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18</a:t>
            </a:fld>
            <a:endParaRPr lang="en-US"/>
          </a:p>
        </p:txBody>
      </p:sp>
    </p:spTree>
    <p:extLst>
      <p:ext uri="{BB962C8B-B14F-4D97-AF65-F5344CB8AC3E}">
        <p14:creationId xmlns:p14="http://schemas.microsoft.com/office/powerpoint/2010/main" val="164670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19</a:t>
            </a:fld>
            <a:endParaRPr lang="en-US"/>
          </a:p>
        </p:txBody>
      </p:sp>
    </p:spTree>
    <p:extLst>
      <p:ext uri="{BB962C8B-B14F-4D97-AF65-F5344CB8AC3E}">
        <p14:creationId xmlns:p14="http://schemas.microsoft.com/office/powerpoint/2010/main" val="3709347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20</a:t>
            </a:fld>
            <a:endParaRPr lang="en-US"/>
          </a:p>
        </p:txBody>
      </p:sp>
    </p:spTree>
    <p:extLst>
      <p:ext uri="{BB962C8B-B14F-4D97-AF65-F5344CB8AC3E}">
        <p14:creationId xmlns:p14="http://schemas.microsoft.com/office/powerpoint/2010/main" val="3070981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21</a:t>
            </a:fld>
            <a:endParaRPr lang="en-US"/>
          </a:p>
        </p:txBody>
      </p:sp>
    </p:spTree>
    <p:extLst>
      <p:ext uri="{BB962C8B-B14F-4D97-AF65-F5344CB8AC3E}">
        <p14:creationId xmlns:p14="http://schemas.microsoft.com/office/powerpoint/2010/main" val="685375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22</a:t>
            </a:fld>
            <a:endParaRPr lang="en-US"/>
          </a:p>
        </p:txBody>
      </p:sp>
    </p:spTree>
    <p:extLst>
      <p:ext uri="{BB962C8B-B14F-4D97-AF65-F5344CB8AC3E}">
        <p14:creationId xmlns:p14="http://schemas.microsoft.com/office/powerpoint/2010/main" val="277793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23</a:t>
            </a:fld>
            <a:endParaRPr lang="en-US"/>
          </a:p>
        </p:txBody>
      </p:sp>
    </p:spTree>
    <p:extLst>
      <p:ext uri="{BB962C8B-B14F-4D97-AF65-F5344CB8AC3E}">
        <p14:creationId xmlns:p14="http://schemas.microsoft.com/office/powerpoint/2010/main" val="894255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24</a:t>
            </a:fld>
            <a:endParaRPr lang="en-US"/>
          </a:p>
        </p:txBody>
      </p:sp>
    </p:spTree>
    <p:extLst>
      <p:ext uri="{BB962C8B-B14F-4D97-AF65-F5344CB8AC3E}">
        <p14:creationId xmlns:p14="http://schemas.microsoft.com/office/powerpoint/2010/main" val="1180055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26</a:t>
            </a:fld>
            <a:endParaRPr lang="en-US"/>
          </a:p>
        </p:txBody>
      </p:sp>
    </p:spTree>
    <p:extLst>
      <p:ext uri="{BB962C8B-B14F-4D97-AF65-F5344CB8AC3E}">
        <p14:creationId xmlns:p14="http://schemas.microsoft.com/office/powerpoint/2010/main" val="363516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27</a:t>
            </a:fld>
            <a:endParaRPr lang="en-US"/>
          </a:p>
        </p:txBody>
      </p:sp>
    </p:spTree>
    <p:extLst>
      <p:ext uri="{BB962C8B-B14F-4D97-AF65-F5344CB8AC3E}">
        <p14:creationId xmlns:p14="http://schemas.microsoft.com/office/powerpoint/2010/main" val="200298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embargo, dentro de las </a:t>
            </a:r>
            <a:r>
              <a:rPr lang="en-US" dirty="0" err="1"/>
              <a:t>mismas</a:t>
            </a:r>
            <a:r>
              <a:rPr lang="en-US" dirty="0"/>
              <a:t> </a:t>
            </a:r>
            <a:r>
              <a:rPr lang="en-US" dirty="0" err="1"/>
              <a:t>células</a:t>
            </a:r>
            <a:r>
              <a:rPr lang="en-US" dirty="0"/>
              <a:t> y el organism </a:t>
            </a:r>
            <a:r>
              <a:rPr lang="en-US" dirty="0" err="1"/>
              <a:t>puede</a:t>
            </a:r>
            <a:r>
              <a:rPr lang="en-US" dirty="0"/>
              <a:t> </a:t>
            </a:r>
            <a:r>
              <a:rPr lang="en-US" dirty="0" err="1"/>
              <a:t>haber</a:t>
            </a:r>
            <a:r>
              <a:rPr lang="en-US" dirty="0"/>
              <a:t> </a:t>
            </a:r>
            <a:r>
              <a:rPr lang="en-US" dirty="0" err="1"/>
              <a:t>algunos</a:t>
            </a:r>
            <a:r>
              <a:rPr lang="en-US" dirty="0"/>
              <a:t> </a:t>
            </a:r>
            <a:r>
              <a:rPr lang="en-US" dirty="0" err="1"/>
              <a:t>procesos</a:t>
            </a:r>
            <a:r>
              <a:rPr lang="en-US" dirty="0"/>
              <a:t> que </a:t>
            </a:r>
            <a:r>
              <a:rPr lang="en-US" dirty="0" err="1"/>
              <a:t>causan</a:t>
            </a:r>
            <a:r>
              <a:rPr lang="en-US" dirty="0"/>
              <a:t> </a:t>
            </a:r>
            <a:r>
              <a:rPr lang="en-US" dirty="0" err="1"/>
              <a:t>mutaciones</a:t>
            </a:r>
            <a:r>
              <a:rPr lang="en-US" dirty="0"/>
              <a:t>, por </a:t>
            </a:r>
            <a:r>
              <a:rPr lang="en-US" dirty="0" err="1"/>
              <a:t>ejemplo</a:t>
            </a:r>
            <a:r>
              <a:rPr lang="en-US" dirty="0"/>
              <a:t> con el </a:t>
            </a:r>
            <a:r>
              <a:rPr lang="en-US" dirty="0" err="1"/>
              <a:t>tiempo</a:t>
            </a:r>
            <a:r>
              <a:rPr lang="en-US" dirty="0"/>
              <a:t> </a:t>
            </a:r>
            <a:r>
              <a:rPr lang="en-US" dirty="0" err="1"/>
              <a:t>algunas</a:t>
            </a:r>
            <a:r>
              <a:rPr lang="en-US" dirty="0"/>
              <a:t> bases del </a:t>
            </a:r>
            <a:r>
              <a:rPr lang="en-US" dirty="0" err="1"/>
              <a:t>genoma</a:t>
            </a:r>
            <a:r>
              <a:rPr lang="en-US" dirty="0"/>
              <a:t> se </a:t>
            </a:r>
            <a:r>
              <a:rPr lang="en-US" dirty="0" err="1"/>
              <a:t>convierten</a:t>
            </a:r>
            <a:r>
              <a:rPr lang="en-US" dirty="0"/>
              <a:t> </a:t>
            </a:r>
            <a:r>
              <a:rPr lang="en-US" dirty="0" err="1"/>
              <a:t>en</a:t>
            </a:r>
            <a:r>
              <a:rPr lang="en-US" dirty="0"/>
              <a:t> </a:t>
            </a:r>
            <a:r>
              <a:rPr lang="en-US" dirty="0" err="1"/>
              <a:t>otras</a:t>
            </a:r>
            <a:r>
              <a:rPr lang="en-US" dirty="0"/>
              <a:t> por </a:t>
            </a:r>
            <a:r>
              <a:rPr lang="en-US" dirty="0" err="1"/>
              <a:t>procesos</a:t>
            </a:r>
            <a:r>
              <a:rPr lang="en-US" dirty="0"/>
              <a:t> naturales</a:t>
            </a:r>
          </a:p>
        </p:txBody>
      </p:sp>
      <p:sp>
        <p:nvSpPr>
          <p:cNvPr id="4" name="Slide Number Placeholder 3"/>
          <p:cNvSpPr>
            <a:spLocks noGrp="1"/>
          </p:cNvSpPr>
          <p:nvPr>
            <p:ph type="sldNum" sz="quarter" idx="5"/>
          </p:nvPr>
        </p:nvSpPr>
        <p:spPr/>
        <p:txBody>
          <a:bodyPr/>
          <a:lstStyle/>
          <a:p>
            <a:fld id="{8566FE60-2166-B045-896C-88186C86E7E9}" type="slidenum">
              <a:rPr lang="en-US" smtClean="0"/>
              <a:t>7</a:t>
            </a:fld>
            <a:endParaRPr lang="en-US"/>
          </a:p>
        </p:txBody>
      </p:sp>
    </p:spTree>
    <p:extLst>
      <p:ext uri="{BB962C8B-B14F-4D97-AF65-F5344CB8AC3E}">
        <p14:creationId xmlns:p14="http://schemas.microsoft.com/office/powerpoint/2010/main" val="390997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28</a:t>
            </a:fld>
            <a:endParaRPr lang="en-US"/>
          </a:p>
        </p:txBody>
      </p:sp>
    </p:spTree>
    <p:extLst>
      <p:ext uri="{BB962C8B-B14F-4D97-AF65-F5344CB8AC3E}">
        <p14:creationId xmlns:p14="http://schemas.microsoft.com/office/powerpoint/2010/main" val="132654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29</a:t>
            </a:fld>
            <a:endParaRPr lang="en-US"/>
          </a:p>
        </p:txBody>
      </p:sp>
    </p:spTree>
    <p:extLst>
      <p:ext uri="{BB962C8B-B14F-4D97-AF65-F5344CB8AC3E}">
        <p14:creationId xmlns:p14="http://schemas.microsoft.com/office/powerpoint/2010/main" val="177490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30</a:t>
            </a:fld>
            <a:endParaRPr lang="en-US"/>
          </a:p>
        </p:txBody>
      </p:sp>
    </p:spTree>
    <p:extLst>
      <p:ext uri="{BB962C8B-B14F-4D97-AF65-F5344CB8AC3E}">
        <p14:creationId xmlns:p14="http://schemas.microsoft.com/office/powerpoint/2010/main" val="62689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31</a:t>
            </a:fld>
            <a:endParaRPr lang="en-US"/>
          </a:p>
        </p:txBody>
      </p:sp>
    </p:spTree>
    <p:extLst>
      <p:ext uri="{BB962C8B-B14F-4D97-AF65-F5344CB8AC3E}">
        <p14:creationId xmlns:p14="http://schemas.microsoft.com/office/powerpoint/2010/main" val="146136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32</a:t>
            </a:fld>
            <a:endParaRPr lang="en-US"/>
          </a:p>
        </p:txBody>
      </p:sp>
    </p:spTree>
    <p:extLst>
      <p:ext uri="{BB962C8B-B14F-4D97-AF65-F5344CB8AC3E}">
        <p14:creationId xmlns:p14="http://schemas.microsoft.com/office/powerpoint/2010/main" val="267855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Mientras</a:t>
            </a:r>
            <a:r>
              <a:rPr lang="en-US" dirty="0"/>
              <a:t> el organism continua </a:t>
            </a:r>
            <a:r>
              <a:rPr lang="en-US" dirty="0" err="1"/>
              <a:t>viviendo</a:t>
            </a:r>
            <a:r>
              <a:rPr lang="en-US" dirty="0"/>
              <a:t>, </a:t>
            </a:r>
            <a:r>
              <a:rPr lang="en-US" dirty="0" err="1"/>
              <a:t>su</a:t>
            </a:r>
            <a:r>
              <a:rPr lang="en-US" dirty="0"/>
              <a:t> </a:t>
            </a:r>
            <a:r>
              <a:rPr lang="en-US" dirty="0" err="1"/>
              <a:t>estilo</a:t>
            </a:r>
            <a:r>
              <a:rPr lang="en-US" dirty="0"/>
              <a:t> de </a:t>
            </a:r>
            <a:r>
              <a:rPr lang="en-US" dirty="0" err="1"/>
              <a:t>vida</a:t>
            </a:r>
            <a:r>
              <a:rPr lang="en-US" dirty="0"/>
              <a:t> </a:t>
            </a:r>
            <a:r>
              <a:rPr lang="en-US" dirty="0" err="1"/>
              <a:t>como</a:t>
            </a:r>
            <a:r>
              <a:rPr lang="en-US" dirty="0"/>
              <a:t> </a:t>
            </a:r>
            <a:r>
              <a:rPr lang="en-US" dirty="0" err="1"/>
              <a:t>fumar</a:t>
            </a:r>
            <a:r>
              <a:rPr lang="en-US" dirty="0"/>
              <a:t> o </a:t>
            </a:r>
            <a:r>
              <a:rPr lang="en-US" dirty="0" err="1"/>
              <a:t>exponerse</a:t>
            </a:r>
            <a:r>
              <a:rPr lang="en-US" dirty="0"/>
              <a:t> a los </a:t>
            </a:r>
            <a:r>
              <a:rPr lang="en-US" dirty="0" err="1"/>
              <a:t>rayos</a:t>
            </a:r>
            <a:r>
              <a:rPr lang="en-US" dirty="0"/>
              <a:t> </a:t>
            </a:r>
            <a:r>
              <a:rPr lang="en-US" dirty="0" err="1"/>
              <a:t>ultravioleta</a:t>
            </a:r>
            <a:r>
              <a:rPr lang="en-US" dirty="0"/>
              <a:t> Tambien </a:t>
            </a:r>
            <a:r>
              <a:rPr lang="en-US" dirty="0" err="1"/>
              <a:t>puede</a:t>
            </a:r>
            <a:r>
              <a:rPr lang="en-US" dirty="0"/>
              <a:t> inducer </a:t>
            </a:r>
            <a:r>
              <a:rPr lang="en-US" dirty="0" err="1"/>
              <a:t>mutaciones</a:t>
            </a:r>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8</a:t>
            </a:fld>
            <a:endParaRPr lang="en-US"/>
          </a:p>
        </p:txBody>
      </p:sp>
    </p:spTree>
    <p:extLst>
      <p:ext uri="{BB962C8B-B14F-4D97-AF65-F5344CB8AC3E}">
        <p14:creationId xmlns:p14="http://schemas.microsoft.com/office/powerpoint/2010/main" val="13942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9</a:t>
            </a:fld>
            <a:endParaRPr lang="en-US"/>
          </a:p>
        </p:txBody>
      </p:sp>
    </p:spTree>
    <p:extLst>
      <p:ext uri="{BB962C8B-B14F-4D97-AF65-F5344CB8AC3E}">
        <p14:creationId xmlns:p14="http://schemas.microsoft.com/office/powerpoint/2010/main" val="17271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10</a:t>
            </a:fld>
            <a:endParaRPr lang="en-US"/>
          </a:p>
        </p:txBody>
      </p:sp>
    </p:spTree>
    <p:extLst>
      <p:ext uri="{BB962C8B-B14F-4D97-AF65-F5344CB8AC3E}">
        <p14:creationId xmlns:p14="http://schemas.microsoft.com/office/powerpoint/2010/main" val="65077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13</a:t>
            </a:fld>
            <a:endParaRPr lang="en-US"/>
          </a:p>
        </p:txBody>
      </p:sp>
    </p:spTree>
    <p:extLst>
      <p:ext uri="{BB962C8B-B14F-4D97-AF65-F5344CB8AC3E}">
        <p14:creationId xmlns:p14="http://schemas.microsoft.com/office/powerpoint/2010/main" val="307469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14</a:t>
            </a:fld>
            <a:endParaRPr lang="en-US"/>
          </a:p>
        </p:txBody>
      </p:sp>
    </p:spTree>
    <p:extLst>
      <p:ext uri="{BB962C8B-B14F-4D97-AF65-F5344CB8AC3E}">
        <p14:creationId xmlns:p14="http://schemas.microsoft.com/office/powerpoint/2010/main" val="364641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15</a:t>
            </a:fld>
            <a:endParaRPr lang="en-US"/>
          </a:p>
        </p:txBody>
      </p:sp>
    </p:spTree>
    <p:extLst>
      <p:ext uri="{BB962C8B-B14F-4D97-AF65-F5344CB8AC3E}">
        <p14:creationId xmlns:p14="http://schemas.microsoft.com/office/powerpoint/2010/main" val="137998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6FE60-2166-B045-896C-88186C86E7E9}" type="slidenum">
              <a:rPr lang="en-US" smtClean="0"/>
              <a:t>16</a:t>
            </a:fld>
            <a:endParaRPr lang="en-US"/>
          </a:p>
        </p:txBody>
      </p:sp>
    </p:spTree>
    <p:extLst>
      <p:ext uri="{BB962C8B-B14F-4D97-AF65-F5344CB8AC3E}">
        <p14:creationId xmlns:p14="http://schemas.microsoft.com/office/powerpoint/2010/main" val="181109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1C5A-EB0E-A4E1-8E7C-53FAA2A91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34CC3BA9-7B7F-A9D2-E074-753BC6516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6D366CE8-3FE6-7EEA-AEBE-DD7EF3475BB5}"/>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D8FB45D9-DA96-B8DF-E70D-1C5D7B9EBBE3}"/>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4062B58B-CAD4-CC2A-6A6E-87619E0C1C21}"/>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89952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2C7F-64DC-6EBD-2A7C-DF8BE394E25B}"/>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C2D4E0CA-435F-86C7-52F8-0237F53BE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947549C7-5AF9-9F97-64E7-7B26D74747F6}"/>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114E5253-A92C-9793-5B40-E8594C123119}"/>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A7BC95A9-F08B-025A-6096-5151F8B70FA9}"/>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364038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3AA62-BFEF-CF77-B1B8-A0A3040451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03BBBED9-745E-F552-C153-143C00F80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C890D558-C4C8-521A-6921-141F32BD99CD}"/>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9D8565B4-FD32-D7A2-B0C4-9C591D54E783}"/>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FE30B326-3F18-A15E-5728-8819877FEC6E}"/>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37445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AAF-C463-BE3D-0B09-DBB6F81C845B}"/>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0D4124A1-A4AA-0C49-2EEB-E07C8CDA9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EC1EDACE-5DAC-48C3-C61E-DEBDF0A32ED7}"/>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AD843C57-D99C-9FD9-E97C-6EE88B033BC2}"/>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887A06E7-AEF2-E373-7584-B27F987E4336}"/>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249277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F4CE-0A08-50A3-C22F-4A61B6E02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407BA85F-73BF-081E-CAC9-0AC97F558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4F77FD-F1B7-BCB9-710E-E334FB70C282}"/>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F78264CA-03DA-CFB1-307A-F9E2340A210B}"/>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5AA809AD-7070-B11B-433C-A09494742D9D}"/>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352571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CE87-8C43-2E06-919A-F0F5DBD5499B}"/>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4639D615-696A-5DC3-6DE4-CAB2658CB4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E8A08BB3-6B2D-7E78-674C-27E72A929C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5EDF0381-C735-6989-729F-D2800101B245}"/>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6" name="Footer Placeholder 5">
            <a:extLst>
              <a:ext uri="{FF2B5EF4-FFF2-40B4-BE49-F238E27FC236}">
                <a16:creationId xmlns:a16="http://schemas.microsoft.com/office/drawing/2014/main" id="{2C83C2D0-05CB-33CA-123D-F08B09037139}"/>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46CD0F80-9074-500F-9F10-F0A5F738E8A4}"/>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93233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ECEC-8226-27C4-D580-3869D03AEAB9}"/>
              </a:ext>
            </a:extLst>
          </p:cNvPr>
          <p:cNvSpPr>
            <a:spLocks noGrp="1"/>
          </p:cNvSpPr>
          <p:nvPr>
            <p:ph type="title"/>
          </p:nvPr>
        </p:nvSpPr>
        <p:spPr>
          <a:xfrm>
            <a:off x="839788" y="365125"/>
            <a:ext cx="10515600" cy="1325563"/>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73522239-DCDA-8D7C-FD9F-E7100314D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22CB40-985D-0054-A5EB-9E7F3892D6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80274B79-D803-51D6-E5CB-C779059C2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56E6D6-7AB9-8786-6E41-30016B0FC3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BA908A9C-172A-91E7-1CF8-0C3A8A39E846}"/>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8" name="Footer Placeholder 7">
            <a:extLst>
              <a:ext uri="{FF2B5EF4-FFF2-40B4-BE49-F238E27FC236}">
                <a16:creationId xmlns:a16="http://schemas.microsoft.com/office/drawing/2014/main" id="{2580DF54-8241-55AF-69B7-850920D3323A}"/>
              </a:ext>
            </a:extLst>
          </p:cNvPr>
          <p:cNvSpPr>
            <a:spLocks noGrp="1"/>
          </p:cNvSpPr>
          <p:nvPr>
            <p:ph type="ftr" sz="quarter" idx="11"/>
          </p:nvPr>
        </p:nvSpPr>
        <p:spPr/>
        <p:txBody>
          <a:bodyPr/>
          <a:lstStyle/>
          <a:p>
            <a:endParaRPr lang="en-MX"/>
          </a:p>
        </p:txBody>
      </p:sp>
      <p:sp>
        <p:nvSpPr>
          <p:cNvPr id="9" name="Slide Number Placeholder 8">
            <a:extLst>
              <a:ext uri="{FF2B5EF4-FFF2-40B4-BE49-F238E27FC236}">
                <a16:creationId xmlns:a16="http://schemas.microsoft.com/office/drawing/2014/main" id="{B09F45B1-C9FA-E902-2BCC-E3D387BD6F4D}"/>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267058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D358-68DD-FFE1-E73B-BEBD921F1531}"/>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A65EFCC9-58B0-D54C-2258-AC6E26976C3D}"/>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4" name="Footer Placeholder 3">
            <a:extLst>
              <a:ext uri="{FF2B5EF4-FFF2-40B4-BE49-F238E27FC236}">
                <a16:creationId xmlns:a16="http://schemas.microsoft.com/office/drawing/2014/main" id="{6B4C481F-97A1-E1AD-9B89-E8582E055ACA}"/>
              </a:ext>
            </a:extLst>
          </p:cNvPr>
          <p:cNvSpPr>
            <a:spLocks noGrp="1"/>
          </p:cNvSpPr>
          <p:nvPr>
            <p:ph type="ftr" sz="quarter" idx="11"/>
          </p:nvPr>
        </p:nvSpPr>
        <p:spPr/>
        <p:txBody>
          <a:bodyPr/>
          <a:lstStyle/>
          <a:p>
            <a:endParaRPr lang="en-MX"/>
          </a:p>
        </p:txBody>
      </p:sp>
      <p:sp>
        <p:nvSpPr>
          <p:cNvPr id="5" name="Slide Number Placeholder 4">
            <a:extLst>
              <a:ext uri="{FF2B5EF4-FFF2-40B4-BE49-F238E27FC236}">
                <a16:creationId xmlns:a16="http://schemas.microsoft.com/office/drawing/2014/main" id="{CDF66A20-292D-8B63-7BF6-09F2FC0E4324}"/>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224706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CF0BE-8DA2-32B4-AFA9-A0B214002083}"/>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3" name="Footer Placeholder 2">
            <a:extLst>
              <a:ext uri="{FF2B5EF4-FFF2-40B4-BE49-F238E27FC236}">
                <a16:creationId xmlns:a16="http://schemas.microsoft.com/office/drawing/2014/main" id="{97F7BA7A-5A1F-1D7B-8026-E4FBAAB304B2}"/>
              </a:ext>
            </a:extLst>
          </p:cNvPr>
          <p:cNvSpPr>
            <a:spLocks noGrp="1"/>
          </p:cNvSpPr>
          <p:nvPr>
            <p:ph type="ftr" sz="quarter" idx="11"/>
          </p:nvPr>
        </p:nvSpPr>
        <p:spPr/>
        <p:txBody>
          <a:bodyPr/>
          <a:lstStyle/>
          <a:p>
            <a:endParaRPr lang="en-MX"/>
          </a:p>
        </p:txBody>
      </p:sp>
      <p:sp>
        <p:nvSpPr>
          <p:cNvPr id="4" name="Slide Number Placeholder 3">
            <a:extLst>
              <a:ext uri="{FF2B5EF4-FFF2-40B4-BE49-F238E27FC236}">
                <a16:creationId xmlns:a16="http://schemas.microsoft.com/office/drawing/2014/main" id="{889B87A9-8FAB-287C-0E14-BA73AA321301}"/>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279985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A074-2AEC-A45D-6F08-5A7DEB02E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50DCDF20-E2D9-FE82-D566-6F43856F68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9FD53A46-2B7B-62DE-5F4A-7DC060635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4054D-1716-9C42-8B23-5E4B87418CEC}"/>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6" name="Footer Placeholder 5">
            <a:extLst>
              <a:ext uri="{FF2B5EF4-FFF2-40B4-BE49-F238E27FC236}">
                <a16:creationId xmlns:a16="http://schemas.microsoft.com/office/drawing/2014/main" id="{D6BF6E84-B974-EC3E-2978-2E511F0DDF13}"/>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73892A61-5CB3-4D12-257B-1B63821A8664}"/>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114829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B8E8-00BF-2935-FEC3-6B3A53A3F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63BF391A-EF65-12FD-34EB-44CD27BBE0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2268F6A3-925D-A40C-51B9-1682B33AE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AE29C-5522-C058-F3AA-550E7BF4EEEA}"/>
              </a:ext>
            </a:extLst>
          </p:cNvPr>
          <p:cNvSpPr>
            <a:spLocks noGrp="1"/>
          </p:cNvSpPr>
          <p:nvPr>
            <p:ph type="dt" sz="half" idx="10"/>
          </p:nvPr>
        </p:nvSpPr>
        <p:spPr/>
        <p:txBody>
          <a:bodyPr/>
          <a:lstStyle/>
          <a:p>
            <a:fld id="{BC4A1239-261A-444B-A711-4EC3B4D20B70}" type="datetimeFigureOut">
              <a:rPr lang="en-MX" smtClean="0"/>
              <a:t>25/10/25</a:t>
            </a:fld>
            <a:endParaRPr lang="en-MX"/>
          </a:p>
        </p:txBody>
      </p:sp>
      <p:sp>
        <p:nvSpPr>
          <p:cNvPr id="6" name="Footer Placeholder 5">
            <a:extLst>
              <a:ext uri="{FF2B5EF4-FFF2-40B4-BE49-F238E27FC236}">
                <a16:creationId xmlns:a16="http://schemas.microsoft.com/office/drawing/2014/main" id="{8EEB4E05-BE67-1E89-DF44-989AE35ADD1B}"/>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6F37A29A-B8C6-A02B-DF81-A7BFC015AC6C}"/>
              </a:ext>
            </a:extLst>
          </p:cNvPr>
          <p:cNvSpPr>
            <a:spLocks noGrp="1"/>
          </p:cNvSpPr>
          <p:nvPr>
            <p:ph type="sldNum" sz="quarter" idx="12"/>
          </p:nvPr>
        </p:nvSpPr>
        <p:spPr/>
        <p:txBody>
          <a:bodyPr/>
          <a:lstStyle/>
          <a:p>
            <a:fld id="{37A5B8B4-8DED-2A48-8FA2-C9195B18B172}" type="slidenum">
              <a:rPr lang="en-MX" smtClean="0"/>
              <a:t>‹#›</a:t>
            </a:fld>
            <a:endParaRPr lang="en-MX"/>
          </a:p>
        </p:txBody>
      </p:sp>
    </p:spTree>
    <p:extLst>
      <p:ext uri="{BB962C8B-B14F-4D97-AF65-F5344CB8AC3E}">
        <p14:creationId xmlns:p14="http://schemas.microsoft.com/office/powerpoint/2010/main" val="366107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2E99D-2210-7CAB-0645-4C9BEFEE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3" name="Text Placeholder 2">
            <a:extLst>
              <a:ext uri="{FF2B5EF4-FFF2-40B4-BE49-F238E27FC236}">
                <a16:creationId xmlns:a16="http://schemas.microsoft.com/office/drawing/2014/main" id="{B21AED1A-132B-A9FE-188F-C06D2E2DD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DF20DEC1-6D04-B272-94A8-475CFF5EC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A1239-261A-444B-A711-4EC3B4D20B70}" type="datetimeFigureOut">
              <a:rPr lang="en-MX" smtClean="0"/>
              <a:t>25/10/25</a:t>
            </a:fld>
            <a:endParaRPr lang="en-MX"/>
          </a:p>
        </p:txBody>
      </p:sp>
      <p:sp>
        <p:nvSpPr>
          <p:cNvPr id="5" name="Footer Placeholder 4">
            <a:extLst>
              <a:ext uri="{FF2B5EF4-FFF2-40B4-BE49-F238E27FC236}">
                <a16:creationId xmlns:a16="http://schemas.microsoft.com/office/drawing/2014/main" id="{A36F537D-DCDB-E937-32CD-C17EDFDF68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a:extLst>
              <a:ext uri="{FF2B5EF4-FFF2-40B4-BE49-F238E27FC236}">
                <a16:creationId xmlns:a16="http://schemas.microsoft.com/office/drawing/2014/main" id="{F9F2D46C-91E2-1B83-6BBE-63EB70D7E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5B8B4-8DED-2A48-8FA2-C9195B18B172}" type="slidenum">
              <a:rPr lang="en-MX" smtClean="0"/>
              <a:t>‹#›</a:t>
            </a:fld>
            <a:endParaRPr lang="en-MX"/>
          </a:p>
        </p:txBody>
      </p:sp>
    </p:spTree>
    <p:extLst>
      <p:ext uri="{BB962C8B-B14F-4D97-AF65-F5344CB8AC3E}">
        <p14:creationId xmlns:p14="http://schemas.microsoft.com/office/powerpoint/2010/main" val="140369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logo&#10;&#10;Description automatically generated">
            <a:extLst>
              <a:ext uri="{FF2B5EF4-FFF2-40B4-BE49-F238E27FC236}">
                <a16:creationId xmlns:a16="http://schemas.microsoft.com/office/drawing/2014/main" id="{F22DC0E4-08E2-9F68-171A-5C9102CEAE4F}"/>
              </a:ext>
            </a:extLst>
          </p:cNvPr>
          <p:cNvPicPr>
            <a:picLocks noChangeAspect="1"/>
          </p:cNvPicPr>
          <p:nvPr/>
        </p:nvPicPr>
        <p:blipFill>
          <a:blip r:embed="rId2"/>
          <a:stretch>
            <a:fillRect/>
          </a:stretch>
        </p:blipFill>
        <p:spPr>
          <a:xfrm>
            <a:off x="0" y="73882"/>
            <a:ext cx="4470400" cy="1625600"/>
          </a:xfrm>
          <a:prstGeom prst="rect">
            <a:avLst/>
          </a:prstGeom>
        </p:spPr>
      </p:pic>
      <p:sp>
        <p:nvSpPr>
          <p:cNvPr id="8" name="TextBox 7">
            <a:extLst>
              <a:ext uri="{FF2B5EF4-FFF2-40B4-BE49-F238E27FC236}">
                <a16:creationId xmlns:a16="http://schemas.microsoft.com/office/drawing/2014/main" id="{205EB5CB-EA84-CA90-01CC-6D594CBF8118}"/>
              </a:ext>
            </a:extLst>
          </p:cNvPr>
          <p:cNvSpPr txBox="1"/>
          <p:nvPr/>
        </p:nvSpPr>
        <p:spPr>
          <a:xfrm>
            <a:off x="0" y="2144665"/>
            <a:ext cx="12192000" cy="646331"/>
          </a:xfrm>
          <a:prstGeom prst="rect">
            <a:avLst/>
          </a:prstGeom>
          <a:noFill/>
        </p:spPr>
        <p:txBody>
          <a:bodyPr wrap="square" rtlCol="0">
            <a:spAutoFit/>
          </a:bodyPr>
          <a:lstStyle/>
          <a:p>
            <a:pPr algn="ctr"/>
            <a:r>
              <a:rPr lang="en-MX" sz="3600" b="1" dirty="0">
                <a:latin typeface="Euphemia UCAS" panose="020B0503040102020104" pitchFamily="34" charset="-79"/>
                <a:cs typeface="Euphemia UCAS" panose="020B0503040102020104" pitchFamily="34" charset="-79"/>
              </a:rPr>
              <a:t>Introduction to the course</a:t>
            </a:r>
          </a:p>
        </p:txBody>
      </p:sp>
      <p:pic>
        <p:nvPicPr>
          <p:cNvPr id="3" name="Picture 2" descr="A screenshot of a cell phone&#10;&#10;AI-generated content may be incorrect.">
            <a:extLst>
              <a:ext uri="{FF2B5EF4-FFF2-40B4-BE49-F238E27FC236}">
                <a16:creationId xmlns:a16="http://schemas.microsoft.com/office/drawing/2014/main" id="{84FF4D03-B7C1-7510-3BA0-17B2CCC34F0B}"/>
              </a:ext>
            </a:extLst>
          </p:cNvPr>
          <p:cNvPicPr>
            <a:picLocks noChangeAspect="1"/>
          </p:cNvPicPr>
          <p:nvPr/>
        </p:nvPicPr>
        <p:blipFill>
          <a:blip r:embed="rId3"/>
          <a:stretch>
            <a:fillRect/>
          </a:stretch>
        </p:blipFill>
        <p:spPr>
          <a:xfrm>
            <a:off x="365892" y="3675861"/>
            <a:ext cx="11460215" cy="2806582"/>
          </a:xfrm>
          <a:prstGeom prst="rect">
            <a:avLst/>
          </a:prstGeom>
        </p:spPr>
      </p:pic>
      <p:pic>
        <p:nvPicPr>
          <p:cNvPr id="6" name="Picture 5" descr="A close up of a logo&#10;&#10;AI-generated content may be incorrect.">
            <a:extLst>
              <a:ext uri="{FF2B5EF4-FFF2-40B4-BE49-F238E27FC236}">
                <a16:creationId xmlns:a16="http://schemas.microsoft.com/office/drawing/2014/main" id="{3264B847-D3D5-D01A-0D7B-FD41CFE42426}"/>
              </a:ext>
            </a:extLst>
          </p:cNvPr>
          <p:cNvPicPr>
            <a:picLocks noChangeAspect="1"/>
          </p:cNvPicPr>
          <p:nvPr/>
        </p:nvPicPr>
        <p:blipFill>
          <a:blip r:embed="rId4"/>
          <a:stretch>
            <a:fillRect/>
          </a:stretch>
        </p:blipFill>
        <p:spPr>
          <a:xfrm>
            <a:off x="7347856" y="73882"/>
            <a:ext cx="4611915" cy="1720460"/>
          </a:xfrm>
          <a:prstGeom prst="rect">
            <a:avLst/>
          </a:prstGeom>
        </p:spPr>
      </p:pic>
    </p:spTree>
    <p:extLst>
      <p:ext uri="{BB962C8B-B14F-4D97-AF65-F5344CB8AC3E}">
        <p14:creationId xmlns:p14="http://schemas.microsoft.com/office/powerpoint/2010/main" val="108975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ellular lineage between a fertilized egg and a fully malignant cancer cell. Coloured symbols represent the accumulation of somatic mutations over a lifetime. The number of driver mutations reflects the number of biological processes that need to be subverted to convert a normal cell into a cancer cell. The genes in which driver mutations occur (cancer genes) can present tractable targets for new drug development. The number of passenger mutations reflects the number of mitoses between the fertilized egg and the cancer cell and the mutation rate at each mitosis. Passenger mutations provide insights into the underlying mutational processes operative in each case.">
            <a:extLst>
              <a:ext uri="{FF2B5EF4-FFF2-40B4-BE49-F238E27FC236}">
                <a16:creationId xmlns:a16="http://schemas.microsoft.com/office/drawing/2014/main" id="{D250F233-8CEF-374F-B22D-645A3184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77" y="838313"/>
            <a:ext cx="8314722" cy="5869216"/>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142">
            <a:extLst>
              <a:ext uri="{FF2B5EF4-FFF2-40B4-BE49-F238E27FC236}">
                <a16:creationId xmlns:a16="http://schemas.microsoft.com/office/drawing/2014/main" id="{736AC341-0DA7-334D-A9E1-9A2F8725CB8C}"/>
              </a:ext>
            </a:extLst>
          </p:cNvPr>
          <p:cNvSpPr/>
          <p:nvPr/>
        </p:nvSpPr>
        <p:spPr>
          <a:xfrm>
            <a:off x="9471128" y="6175247"/>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2" name="TextBox 1">
            <a:extLst>
              <a:ext uri="{FF2B5EF4-FFF2-40B4-BE49-F238E27FC236}">
                <a16:creationId xmlns:a16="http://schemas.microsoft.com/office/drawing/2014/main" id="{2D905962-352C-1947-40AC-5D6CDEE086CC}"/>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acquisition of mutations is a life-long process</a:t>
            </a:r>
          </a:p>
        </p:txBody>
      </p:sp>
    </p:spTree>
    <p:extLst>
      <p:ext uri="{BB962C8B-B14F-4D97-AF65-F5344CB8AC3E}">
        <p14:creationId xmlns:p14="http://schemas.microsoft.com/office/powerpoint/2010/main" val="3593112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 thumbnail gr6">
            <a:extLst>
              <a:ext uri="{FF2B5EF4-FFF2-40B4-BE49-F238E27FC236}">
                <a16:creationId xmlns:a16="http://schemas.microsoft.com/office/drawing/2014/main" id="{342E8EE5-7AA8-C066-6566-1040EC9A6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84" t="15409" r="22239" b="15379"/>
          <a:stretch/>
        </p:blipFill>
        <p:spPr bwMode="auto">
          <a:xfrm>
            <a:off x="3361037" y="1577981"/>
            <a:ext cx="5252739" cy="4903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7F5475-7260-B0EF-0F45-308226D7EF5D}"/>
              </a:ext>
            </a:extLst>
          </p:cNvPr>
          <p:cNvSpPr txBox="1"/>
          <p:nvPr/>
        </p:nvSpPr>
        <p:spPr>
          <a:xfrm>
            <a:off x="667264" y="217011"/>
            <a:ext cx="10787449"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Mutations facilitate the acquisition of cancer hallmarks</a:t>
            </a:r>
          </a:p>
        </p:txBody>
      </p:sp>
      <p:sp>
        <p:nvSpPr>
          <p:cNvPr id="5" name="TextBox 4">
            <a:extLst>
              <a:ext uri="{FF2B5EF4-FFF2-40B4-BE49-F238E27FC236}">
                <a16:creationId xmlns:a16="http://schemas.microsoft.com/office/drawing/2014/main" id="{BC78A0A7-30CC-F5C8-30A4-011F52C342AE}"/>
              </a:ext>
            </a:extLst>
          </p:cNvPr>
          <p:cNvSpPr txBox="1"/>
          <p:nvPr/>
        </p:nvSpPr>
        <p:spPr>
          <a:xfrm>
            <a:off x="8613776" y="6456323"/>
            <a:ext cx="3578224" cy="369332"/>
          </a:xfrm>
          <a:prstGeom prst="rect">
            <a:avLst/>
          </a:prstGeom>
          <a:noFill/>
        </p:spPr>
        <p:txBody>
          <a:bodyPr wrap="none" rtlCol="0">
            <a:spAutoFit/>
          </a:bodyPr>
          <a:lstStyle/>
          <a:p>
            <a:r>
              <a:rPr lang="es-ES" dirty="0" err="1">
                <a:latin typeface="Galvji" panose="020B0504020202020204" pitchFamily="34" charset="77"/>
                <a:cs typeface="Euphemia UCAS" panose="020B0503040102020104" pitchFamily="34" charset="-79"/>
              </a:rPr>
              <a:t>Hanahan</a:t>
            </a:r>
            <a:r>
              <a:rPr lang="es-ES" dirty="0">
                <a:latin typeface="Galvji" panose="020B0504020202020204" pitchFamily="34" charset="77"/>
                <a:cs typeface="Euphemia UCAS" panose="020B0503040102020104" pitchFamily="34" charset="-79"/>
              </a:rPr>
              <a:t> and Weinberg </a:t>
            </a:r>
            <a:r>
              <a:rPr lang="en-MX" dirty="0">
                <a:latin typeface="Galvji" panose="020B0504020202020204" pitchFamily="34" charset="77"/>
                <a:cs typeface="Euphemia UCAS" panose="020B0503040102020104" pitchFamily="34" charset="-79"/>
              </a:rPr>
              <a:t>(2011)</a:t>
            </a:r>
          </a:p>
        </p:txBody>
      </p:sp>
      <p:sp>
        <p:nvSpPr>
          <p:cNvPr id="6" name="Rectangle 5">
            <a:extLst>
              <a:ext uri="{FF2B5EF4-FFF2-40B4-BE49-F238E27FC236}">
                <a16:creationId xmlns:a16="http://schemas.microsoft.com/office/drawing/2014/main" id="{56C4F2D4-09EA-3A43-1E54-8E45B02578C6}"/>
              </a:ext>
            </a:extLst>
          </p:cNvPr>
          <p:cNvSpPr/>
          <p:nvPr/>
        </p:nvSpPr>
        <p:spPr>
          <a:xfrm>
            <a:off x="8056604" y="1421029"/>
            <a:ext cx="691978" cy="108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Rectangle 6">
            <a:extLst>
              <a:ext uri="{FF2B5EF4-FFF2-40B4-BE49-F238E27FC236}">
                <a16:creationId xmlns:a16="http://schemas.microsoft.com/office/drawing/2014/main" id="{A7C97A03-58AC-E562-A0A2-746C3D0D0859}"/>
              </a:ext>
            </a:extLst>
          </p:cNvPr>
          <p:cNvSpPr/>
          <p:nvPr/>
        </p:nvSpPr>
        <p:spPr>
          <a:xfrm>
            <a:off x="7935271" y="5538898"/>
            <a:ext cx="691978" cy="108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 name="Rectangle 7">
            <a:extLst>
              <a:ext uri="{FF2B5EF4-FFF2-40B4-BE49-F238E27FC236}">
                <a16:creationId xmlns:a16="http://schemas.microsoft.com/office/drawing/2014/main" id="{0AC174D2-147D-0BB0-E3ED-C35CF01855B2}"/>
              </a:ext>
            </a:extLst>
          </p:cNvPr>
          <p:cNvSpPr/>
          <p:nvPr/>
        </p:nvSpPr>
        <p:spPr>
          <a:xfrm>
            <a:off x="3120254" y="5538898"/>
            <a:ext cx="691978" cy="108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9" name="Rectangle 8">
            <a:extLst>
              <a:ext uri="{FF2B5EF4-FFF2-40B4-BE49-F238E27FC236}">
                <a16:creationId xmlns:a16="http://schemas.microsoft.com/office/drawing/2014/main" id="{5E2308C2-353C-F5DE-57E6-13CEE97E248B}"/>
              </a:ext>
            </a:extLst>
          </p:cNvPr>
          <p:cNvSpPr/>
          <p:nvPr/>
        </p:nvSpPr>
        <p:spPr>
          <a:xfrm>
            <a:off x="3138618" y="1383957"/>
            <a:ext cx="691978" cy="108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07D0285-BBA0-FA01-1F46-74176B75F39E}"/>
              </a:ext>
            </a:extLst>
          </p:cNvPr>
          <p:cNvSpPr/>
          <p:nvPr/>
        </p:nvSpPr>
        <p:spPr>
          <a:xfrm>
            <a:off x="8564348" y="3697801"/>
            <a:ext cx="691978" cy="1087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809675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 thumbnail gr6">
            <a:extLst>
              <a:ext uri="{FF2B5EF4-FFF2-40B4-BE49-F238E27FC236}">
                <a16:creationId xmlns:a16="http://schemas.microsoft.com/office/drawing/2014/main" id="{342E8EE5-7AA8-C066-6566-1040EC9A6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 t="-1804" r="-2822" b="-6152"/>
          <a:stretch/>
        </p:blipFill>
        <p:spPr bwMode="auto">
          <a:xfrm>
            <a:off x="2361837" y="1417340"/>
            <a:ext cx="7398302" cy="5578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7F5475-7260-B0EF-0F45-308226D7EF5D}"/>
              </a:ext>
            </a:extLst>
          </p:cNvPr>
          <p:cNvSpPr txBox="1"/>
          <p:nvPr/>
        </p:nvSpPr>
        <p:spPr>
          <a:xfrm>
            <a:off x="667264" y="217011"/>
            <a:ext cx="10787449"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Targeting these hallmarks can lead to effective treatments</a:t>
            </a:r>
          </a:p>
        </p:txBody>
      </p:sp>
      <p:sp>
        <p:nvSpPr>
          <p:cNvPr id="5" name="TextBox 4">
            <a:extLst>
              <a:ext uri="{FF2B5EF4-FFF2-40B4-BE49-F238E27FC236}">
                <a16:creationId xmlns:a16="http://schemas.microsoft.com/office/drawing/2014/main" id="{BC78A0A7-30CC-F5C8-30A4-011F52C342AE}"/>
              </a:ext>
            </a:extLst>
          </p:cNvPr>
          <p:cNvSpPr txBox="1"/>
          <p:nvPr/>
        </p:nvSpPr>
        <p:spPr>
          <a:xfrm>
            <a:off x="8613776" y="6456323"/>
            <a:ext cx="3578224" cy="369332"/>
          </a:xfrm>
          <a:prstGeom prst="rect">
            <a:avLst/>
          </a:prstGeom>
          <a:noFill/>
        </p:spPr>
        <p:txBody>
          <a:bodyPr wrap="none" rtlCol="0">
            <a:spAutoFit/>
          </a:bodyPr>
          <a:lstStyle/>
          <a:p>
            <a:r>
              <a:rPr lang="es-ES" dirty="0" err="1">
                <a:latin typeface="Galvji" panose="020B0504020202020204" pitchFamily="34" charset="77"/>
                <a:cs typeface="Euphemia UCAS" panose="020B0503040102020104" pitchFamily="34" charset="-79"/>
              </a:rPr>
              <a:t>Hanahan</a:t>
            </a:r>
            <a:r>
              <a:rPr lang="es-ES" dirty="0">
                <a:latin typeface="Galvji" panose="020B0504020202020204" pitchFamily="34" charset="77"/>
                <a:cs typeface="Euphemia UCAS" panose="020B0503040102020104" pitchFamily="34" charset="-79"/>
              </a:rPr>
              <a:t> and Weinberg </a:t>
            </a:r>
            <a:r>
              <a:rPr lang="en-MX" dirty="0">
                <a:latin typeface="Galvji" panose="020B0504020202020204" pitchFamily="34" charset="77"/>
                <a:cs typeface="Euphemia UCAS" panose="020B0503040102020104" pitchFamily="34" charset="-79"/>
              </a:rPr>
              <a:t>(2011)</a:t>
            </a:r>
          </a:p>
        </p:txBody>
      </p:sp>
    </p:spTree>
    <p:extLst>
      <p:ext uri="{BB962C8B-B14F-4D97-AF65-F5344CB8AC3E}">
        <p14:creationId xmlns:p14="http://schemas.microsoft.com/office/powerpoint/2010/main" val="235199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extBox 1">
            <a:extLst>
              <a:ext uri="{FF2B5EF4-FFF2-40B4-BE49-F238E27FC236}">
                <a16:creationId xmlns:a16="http://schemas.microsoft.com/office/drawing/2014/main" id="{C494D1FB-2796-8A43-A975-9C21F4A8070E}"/>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9" name="TextBox 8">
            <a:extLst>
              <a:ext uri="{FF2B5EF4-FFF2-40B4-BE49-F238E27FC236}">
                <a16:creationId xmlns:a16="http://schemas.microsoft.com/office/drawing/2014/main" id="{897A1C7A-C0F8-CA49-85C0-73ADA1D431BF}"/>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TextBox 2">
            <a:extLst>
              <a:ext uri="{FF2B5EF4-FFF2-40B4-BE49-F238E27FC236}">
                <a16:creationId xmlns:a16="http://schemas.microsoft.com/office/drawing/2014/main" id="{06F10510-7199-C735-F9E6-8BB9D1C6407B}"/>
              </a:ext>
            </a:extLst>
          </p:cNvPr>
          <p:cNvSpPr txBox="1"/>
          <p:nvPr/>
        </p:nvSpPr>
        <p:spPr>
          <a:xfrm>
            <a:off x="0" y="95824"/>
            <a:ext cx="12192000"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study of genomes can help us identify the processes that fuel cancer development</a:t>
            </a:r>
          </a:p>
        </p:txBody>
      </p:sp>
    </p:spTree>
    <p:extLst>
      <p:ext uri="{BB962C8B-B14F-4D97-AF65-F5344CB8AC3E}">
        <p14:creationId xmlns:p14="http://schemas.microsoft.com/office/powerpoint/2010/main" val="399392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 name="TextBox 4">
            <a:extLst>
              <a:ext uri="{FF2B5EF4-FFF2-40B4-BE49-F238E27FC236}">
                <a16:creationId xmlns:a16="http://schemas.microsoft.com/office/drawing/2014/main" id="{FE0DC66B-B231-6FBA-F306-6CB72C1BE28A}"/>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8" name="TextBox 7">
            <a:extLst>
              <a:ext uri="{FF2B5EF4-FFF2-40B4-BE49-F238E27FC236}">
                <a16:creationId xmlns:a16="http://schemas.microsoft.com/office/drawing/2014/main" id="{92515408-88E4-AFB8-A7E0-BBE163BEC6AA}"/>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3" name="TextBox 12">
            <a:extLst>
              <a:ext uri="{FF2B5EF4-FFF2-40B4-BE49-F238E27FC236}">
                <a16:creationId xmlns:a16="http://schemas.microsoft.com/office/drawing/2014/main" id="{46931653-7E7E-A351-6276-49911876C347}"/>
              </a:ext>
            </a:extLst>
          </p:cNvPr>
          <p:cNvSpPr txBox="1"/>
          <p:nvPr/>
        </p:nvSpPr>
        <p:spPr>
          <a:xfrm>
            <a:off x="0" y="95824"/>
            <a:ext cx="12192000"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study of genomes can help us identify the processes that fuel cancer development</a:t>
            </a:r>
          </a:p>
        </p:txBody>
      </p:sp>
    </p:spTree>
    <p:extLst>
      <p:ext uri="{BB962C8B-B14F-4D97-AF65-F5344CB8AC3E}">
        <p14:creationId xmlns:p14="http://schemas.microsoft.com/office/powerpoint/2010/main" val="218803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15362" name="Picture 2" descr="Fig. 12.1">
            <a:extLst>
              <a:ext uri="{FF2B5EF4-FFF2-40B4-BE49-F238E27FC236}">
                <a16:creationId xmlns:a16="http://schemas.microsoft.com/office/drawing/2014/main" id="{36263CA0-AFB4-0B42-BE9D-51AF74A16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2921" y="1552693"/>
            <a:ext cx="6196551" cy="462573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1142">
            <a:extLst>
              <a:ext uri="{FF2B5EF4-FFF2-40B4-BE49-F238E27FC236}">
                <a16:creationId xmlns:a16="http://schemas.microsoft.com/office/drawing/2014/main" id="{ABB1B136-78FB-754F-83C9-0AAD3AE58720}"/>
              </a:ext>
            </a:extLst>
          </p:cNvPr>
          <p:cNvSpPr/>
          <p:nvPr/>
        </p:nvSpPr>
        <p:spPr>
          <a:xfrm>
            <a:off x="9407237" y="6193375"/>
            <a:ext cx="2624992"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Hanahan and Weinberg (2011)</a:t>
            </a:r>
            <a:endParaRPr sz="1400" dirty="0">
              <a:solidFill>
                <a:schemeClr val="tx1">
                  <a:lumMod val="50000"/>
                  <a:lumOff val="50000"/>
                </a:schemeClr>
              </a:solidFill>
            </a:endParaRPr>
          </a:p>
        </p:txBody>
      </p:sp>
      <p:sp>
        <p:nvSpPr>
          <p:cNvPr id="15" name="Oval 14">
            <a:extLst>
              <a:ext uri="{FF2B5EF4-FFF2-40B4-BE49-F238E27FC236}">
                <a16:creationId xmlns:a16="http://schemas.microsoft.com/office/drawing/2014/main" id="{047C1FCF-973F-8843-93CB-C8A639669CDB}"/>
              </a:ext>
            </a:extLst>
          </p:cNvPr>
          <p:cNvSpPr/>
          <p:nvPr/>
        </p:nvSpPr>
        <p:spPr>
          <a:xfrm>
            <a:off x="7216156" y="3422212"/>
            <a:ext cx="425431" cy="378161"/>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5" name="TextBox 4">
            <a:extLst>
              <a:ext uri="{FF2B5EF4-FFF2-40B4-BE49-F238E27FC236}">
                <a16:creationId xmlns:a16="http://schemas.microsoft.com/office/drawing/2014/main" id="{F53C5E5E-CA6D-0E7D-1B73-693B6B574BA7}"/>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8" name="TextBox 7">
            <a:extLst>
              <a:ext uri="{FF2B5EF4-FFF2-40B4-BE49-F238E27FC236}">
                <a16:creationId xmlns:a16="http://schemas.microsoft.com/office/drawing/2014/main" id="{B0962285-7A48-F351-62A9-0F4713F4C464}"/>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3" name="TextBox 12">
            <a:extLst>
              <a:ext uri="{FF2B5EF4-FFF2-40B4-BE49-F238E27FC236}">
                <a16:creationId xmlns:a16="http://schemas.microsoft.com/office/drawing/2014/main" id="{B402003B-6A93-5873-7171-F3DB77468495}"/>
              </a:ext>
            </a:extLst>
          </p:cNvPr>
          <p:cNvSpPr txBox="1"/>
          <p:nvPr/>
        </p:nvSpPr>
        <p:spPr>
          <a:xfrm>
            <a:off x="0" y="95824"/>
            <a:ext cx="12192000"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study of genomes can help us identify the processes that fuel cancer development</a:t>
            </a:r>
          </a:p>
        </p:txBody>
      </p:sp>
    </p:spTree>
    <p:extLst>
      <p:ext uri="{BB962C8B-B14F-4D97-AF65-F5344CB8AC3E}">
        <p14:creationId xmlns:p14="http://schemas.microsoft.com/office/powerpoint/2010/main" val="262596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Shape 1142">
            <a:extLst>
              <a:ext uri="{FF2B5EF4-FFF2-40B4-BE49-F238E27FC236}">
                <a16:creationId xmlns:a16="http://schemas.microsoft.com/office/drawing/2014/main" id="{ABB1B136-78FB-754F-83C9-0AAD3AE58720}"/>
              </a:ext>
            </a:extLst>
          </p:cNvPr>
          <p:cNvSpPr/>
          <p:nvPr/>
        </p:nvSpPr>
        <p:spPr>
          <a:xfrm>
            <a:off x="7002938" y="3657770"/>
            <a:ext cx="1281102"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Illumina</a:t>
            </a:r>
            <a:endParaRPr sz="1400" dirty="0">
              <a:solidFill>
                <a:schemeClr val="tx1">
                  <a:lumMod val="50000"/>
                  <a:lumOff val="50000"/>
                </a:schemeClr>
              </a:solidFill>
            </a:endParaRPr>
          </a:p>
        </p:txBody>
      </p:sp>
      <p:pic>
        <p:nvPicPr>
          <p:cNvPr id="17410" name="Picture 2" descr="MiSeq System | Focused power for targeted gene and small genome sequencing">
            <a:extLst>
              <a:ext uri="{FF2B5EF4-FFF2-40B4-BE49-F238E27FC236}">
                <a16:creationId xmlns:a16="http://schemas.microsoft.com/office/drawing/2014/main" id="{E86ED866-2687-154C-A838-23870A0B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321" y="1218365"/>
            <a:ext cx="3823855" cy="286789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ASTQ file format example. | Download Scientific Diagram">
            <a:extLst>
              <a:ext uri="{FF2B5EF4-FFF2-40B4-BE49-F238E27FC236}">
                <a16:creationId xmlns:a16="http://schemas.microsoft.com/office/drawing/2014/main" id="{BCFE5B07-451C-4344-BCB8-4BAF1C28F0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06" r="8864"/>
          <a:stretch/>
        </p:blipFill>
        <p:spPr bwMode="auto">
          <a:xfrm>
            <a:off x="8403021" y="1481452"/>
            <a:ext cx="3749250" cy="1206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DFC88A-5C5A-E326-FAA1-F3C32D868626}"/>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8" name="TextBox 7">
            <a:extLst>
              <a:ext uri="{FF2B5EF4-FFF2-40B4-BE49-F238E27FC236}">
                <a16:creationId xmlns:a16="http://schemas.microsoft.com/office/drawing/2014/main" id="{5DFEEF25-3DD2-E42C-B9AA-8F48FC3EA2DC}"/>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3" name="TextBox 12">
            <a:extLst>
              <a:ext uri="{FF2B5EF4-FFF2-40B4-BE49-F238E27FC236}">
                <a16:creationId xmlns:a16="http://schemas.microsoft.com/office/drawing/2014/main" id="{91CFE0A2-B83B-CB2B-3B9E-15AC71F2BE89}"/>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Studying the genome</a:t>
            </a:r>
          </a:p>
        </p:txBody>
      </p:sp>
    </p:spTree>
    <p:extLst>
      <p:ext uri="{BB962C8B-B14F-4D97-AF65-F5344CB8AC3E}">
        <p14:creationId xmlns:p14="http://schemas.microsoft.com/office/powerpoint/2010/main" val="283174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Shape 1142">
            <a:extLst>
              <a:ext uri="{FF2B5EF4-FFF2-40B4-BE49-F238E27FC236}">
                <a16:creationId xmlns:a16="http://schemas.microsoft.com/office/drawing/2014/main" id="{ABB1B136-78FB-754F-83C9-0AAD3AE58720}"/>
              </a:ext>
            </a:extLst>
          </p:cNvPr>
          <p:cNvSpPr/>
          <p:nvPr/>
        </p:nvSpPr>
        <p:spPr>
          <a:xfrm>
            <a:off x="7002938" y="3643914"/>
            <a:ext cx="1281102"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Illumina</a:t>
            </a:r>
            <a:endParaRPr sz="1400" dirty="0">
              <a:solidFill>
                <a:schemeClr val="tx1">
                  <a:lumMod val="50000"/>
                  <a:lumOff val="50000"/>
                </a:schemeClr>
              </a:solidFill>
            </a:endParaRPr>
          </a:p>
        </p:txBody>
      </p:sp>
      <p:pic>
        <p:nvPicPr>
          <p:cNvPr id="17410" name="Picture 2" descr="MiSeq System | Focused power for targeted gene and small genome sequencing">
            <a:extLst>
              <a:ext uri="{FF2B5EF4-FFF2-40B4-BE49-F238E27FC236}">
                <a16:creationId xmlns:a16="http://schemas.microsoft.com/office/drawing/2014/main" id="{E86ED866-2687-154C-A838-23870A0B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321" y="1218365"/>
            <a:ext cx="3823855" cy="286789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ASTQ file format example. | Download Scientific Diagram">
            <a:extLst>
              <a:ext uri="{FF2B5EF4-FFF2-40B4-BE49-F238E27FC236}">
                <a16:creationId xmlns:a16="http://schemas.microsoft.com/office/drawing/2014/main" id="{BCFE5B07-451C-4344-BCB8-4BAF1C28F0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06" r="8864"/>
          <a:stretch/>
        </p:blipFill>
        <p:spPr bwMode="auto">
          <a:xfrm>
            <a:off x="8403021" y="1481452"/>
            <a:ext cx="3749250" cy="12063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5E64C4C8-334F-604D-B9C8-E036D12FCE00}"/>
              </a:ext>
            </a:extLst>
          </p:cNvPr>
          <p:cNvPicPr>
            <a:picLocks noChangeAspect="1"/>
          </p:cNvPicPr>
          <p:nvPr/>
        </p:nvPicPr>
        <p:blipFill>
          <a:blip r:embed="rId6"/>
          <a:stretch>
            <a:fillRect/>
          </a:stretch>
        </p:blipFill>
        <p:spPr>
          <a:xfrm>
            <a:off x="5389986" y="4025265"/>
            <a:ext cx="3101215" cy="812223"/>
          </a:xfrm>
          <a:prstGeom prst="rect">
            <a:avLst/>
          </a:prstGeom>
        </p:spPr>
      </p:pic>
      <p:sp>
        <p:nvSpPr>
          <p:cNvPr id="5" name="TextBox 4">
            <a:extLst>
              <a:ext uri="{FF2B5EF4-FFF2-40B4-BE49-F238E27FC236}">
                <a16:creationId xmlns:a16="http://schemas.microsoft.com/office/drawing/2014/main" id="{64BCA961-FCDA-F5DE-3881-58A359B72E56}"/>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13" name="TextBox 12">
            <a:extLst>
              <a:ext uri="{FF2B5EF4-FFF2-40B4-BE49-F238E27FC236}">
                <a16:creationId xmlns:a16="http://schemas.microsoft.com/office/drawing/2014/main" id="{A67D19DA-6872-DDB9-69C7-0ED306FF7A1B}"/>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5" name="TextBox 14">
            <a:extLst>
              <a:ext uri="{FF2B5EF4-FFF2-40B4-BE49-F238E27FC236}">
                <a16:creationId xmlns:a16="http://schemas.microsoft.com/office/drawing/2014/main" id="{D95816B9-65E2-8EA3-0331-AFF71808D544}"/>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Studying the genome</a:t>
            </a:r>
          </a:p>
        </p:txBody>
      </p:sp>
      <p:pic>
        <p:nvPicPr>
          <p:cNvPr id="16" name="Picture 10" descr="Svg Free Download Laptop Clipart Png - Adamo Dell | Transparent PNG  Download #135079 - Vippng">
            <a:extLst>
              <a:ext uri="{FF2B5EF4-FFF2-40B4-BE49-F238E27FC236}">
                <a16:creationId xmlns:a16="http://schemas.microsoft.com/office/drawing/2014/main" id="{B4B42FB7-F6C8-B3A7-1483-30CD74B1A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444" y="2809939"/>
            <a:ext cx="2284868" cy="18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8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Shape 1142">
            <a:extLst>
              <a:ext uri="{FF2B5EF4-FFF2-40B4-BE49-F238E27FC236}">
                <a16:creationId xmlns:a16="http://schemas.microsoft.com/office/drawing/2014/main" id="{ABB1B136-78FB-754F-83C9-0AAD3AE58720}"/>
              </a:ext>
            </a:extLst>
          </p:cNvPr>
          <p:cNvSpPr/>
          <p:nvPr/>
        </p:nvSpPr>
        <p:spPr>
          <a:xfrm>
            <a:off x="7002938" y="3643914"/>
            <a:ext cx="1281102"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Illumina</a:t>
            </a:r>
            <a:endParaRPr sz="1400" dirty="0">
              <a:solidFill>
                <a:schemeClr val="tx1">
                  <a:lumMod val="50000"/>
                  <a:lumOff val="50000"/>
                </a:schemeClr>
              </a:solidFill>
            </a:endParaRPr>
          </a:p>
        </p:txBody>
      </p:sp>
      <p:pic>
        <p:nvPicPr>
          <p:cNvPr id="17410" name="Picture 2" descr="MiSeq System | Focused power for targeted gene and small genome sequencing">
            <a:extLst>
              <a:ext uri="{FF2B5EF4-FFF2-40B4-BE49-F238E27FC236}">
                <a16:creationId xmlns:a16="http://schemas.microsoft.com/office/drawing/2014/main" id="{E86ED866-2687-154C-A838-23870A0B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321" y="1218365"/>
            <a:ext cx="3823855" cy="286789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ASTQ file format example. | Download Scientific Diagram">
            <a:extLst>
              <a:ext uri="{FF2B5EF4-FFF2-40B4-BE49-F238E27FC236}">
                <a16:creationId xmlns:a16="http://schemas.microsoft.com/office/drawing/2014/main" id="{BCFE5B07-451C-4344-BCB8-4BAF1C28F0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06" r="8864"/>
          <a:stretch/>
        </p:blipFill>
        <p:spPr bwMode="auto">
          <a:xfrm>
            <a:off x="8403021" y="1481452"/>
            <a:ext cx="3749250" cy="120633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Svg Free Download Laptop Clipart Png - Adamo Dell | Transparent PNG  Download #135079 - Vippng">
            <a:extLst>
              <a:ext uri="{FF2B5EF4-FFF2-40B4-BE49-F238E27FC236}">
                <a16:creationId xmlns:a16="http://schemas.microsoft.com/office/drawing/2014/main" id="{62D4B579-1E23-3141-B273-812D52B9E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444" y="2809939"/>
            <a:ext cx="2284868" cy="1870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5E64C4C8-334F-604D-B9C8-E036D12FCE00}"/>
              </a:ext>
            </a:extLst>
          </p:cNvPr>
          <p:cNvPicPr>
            <a:picLocks noChangeAspect="1"/>
          </p:cNvPicPr>
          <p:nvPr/>
        </p:nvPicPr>
        <p:blipFill>
          <a:blip r:embed="rId7"/>
          <a:stretch>
            <a:fillRect/>
          </a:stretch>
        </p:blipFill>
        <p:spPr>
          <a:xfrm>
            <a:off x="5389986" y="4025265"/>
            <a:ext cx="3101215" cy="812223"/>
          </a:xfrm>
          <a:prstGeom prst="rect">
            <a:avLst/>
          </a:prstGeom>
        </p:spPr>
      </p:pic>
      <p:pic>
        <p:nvPicPr>
          <p:cNvPr id="13" name="Picture 12" descr="Diagram&#10;&#10;Description automatically generated">
            <a:extLst>
              <a:ext uri="{FF2B5EF4-FFF2-40B4-BE49-F238E27FC236}">
                <a16:creationId xmlns:a16="http://schemas.microsoft.com/office/drawing/2014/main" id="{2CE14DF7-6CA9-C84A-AE67-A6E322BE1C35}"/>
              </a:ext>
            </a:extLst>
          </p:cNvPr>
          <p:cNvPicPr>
            <a:picLocks noChangeAspect="1"/>
          </p:cNvPicPr>
          <p:nvPr/>
        </p:nvPicPr>
        <p:blipFill>
          <a:blip r:embed="rId8"/>
          <a:stretch>
            <a:fillRect/>
          </a:stretch>
        </p:blipFill>
        <p:spPr>
          <a:xfrm>
            <a:off x="5430515" y="4959645"/>
            <a:ext cx="4287851" cy="1775913"/>
          </a:xfrm>
          <a:prstGeom prst="rect">
            <a:avLst/>
          </a:prstGeom>
        </p:spPr>
      </p:pic>
      <p:sp>
        <p:nvSpPr>
          <p:cNvPr id="15" name="Cross 14">
            <a:extLst>
              <a:ext uri="{FF2B5EF4-FFF2-40B4-BE49-F238E27FC236}">
                <a16:creationId xmlns:a16="http://schemas.microsoft.com/office/drawing/2014/main" id="{4FA85BB4-D3EA-7D4E-B2F4-20021C6A93D1}"/>
              </a:ext>
            </a:extLst>
          </p:cNvPr>
          <p:cNvSpPr/>
          <p:nvPr/>
        </p:nvSpPr>
        <p:spPr>
          <a:xfrm rot="2770721">
            <a:off x="7268384" y="5318893"/>
            <a:ext cx="401782" cy="376571"/>
          </a:xfrm>
          <a:prstGeom prst="plus">
            <a:avLst>
              <a:gd name="adj" fmla="val 39717"/>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Cross 20">
            <a:extLst>
              <a:ext uri="{FF2B5EF4-FFF2-40B4-BE49-F238E27FC236}">
                <a16:creationId xmlns:a16="http://schemas.microsoft.com/office/drawing/2014/main" id="{F780D4E7-A007-884F-B6AC-6ECAF34E2AE3}"/>
              </a:ext>
            </a:extLst>
          </p:cNvPr>
          <p:cNvSpPr/>
          <p:nvPr/>
        </p:nvSpPr>
        <p:spPr>
          <a:xfrm rot="2770721">
            <a:off x="7355842" y="5986685"/>
            <a:ext cx="401782" cy="376571"/>
          </a:xfrm>
          <a:prstGeom prst="plus">
            <a:avLst>
              <a:gd name="adj" fmla="val 39717"/>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2" name="Shape 1142">
            <a:extLst>
              <a:ext uri="{FF2B5EF4-FFF2-40B4-BE49-F238E27FC236}">
                <a16:creationId xmlns:a16="http://schemas.microsoft.com/office/drawing/2014/main" id="{DBE39E38-6919-1F41-9CBE-ED40114F493A}"/>
              </a:ext>
            </a:extLst>
          </p:cNvPr>
          <p:cNvSpPr/>
          <p:nvPr/>
        </p:nvSpPr>
        <p:spPr>
          <a:xfrm>
            <a:off x="9257681" y="5529510"/>
            <a:ext cx="1166800"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D Lee</a:t>
            </a:r>
            <a:endParaRPr sz="1400" dirty="0">
              <a:solidFill>
                <a:schemeClr val="tx1">
                  <a:lumMod val="50000"/>
                  <a:lumOff val="50000"/>
                </a:schemeClr>
              </a:solidFill>
            </a:endParaRPr>
          </a:p>
        </p:txBody>
      </p:sp>
      <p:sp>
        <p:nvSpPr>
          <p:cNvPr id="5" name="TextBox 4">
            <a:extLst>
              <a:ext uri="{FF2B5EF4-FFF2-40B4-BE49-F238E27FC236}">
                <a16:creationId xmlns:a16="http://schemas.microsoft.com/office/drawing/2014/main" id="{CF9AD353-F606-ADF8-1566-EA961A1A6706}"/>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Studying the genome</a:t>
            </a:r>
          </a:p>
        </p:txBody>
      </p:sp>
      <p:sp>
        <p:nvSpPr>
          <p:cNvPr id="16" name="TextBox 15">
            <a:extLst>
              <a:ext uri="{FF2B5EF4-FFF2-40B4-BE49-F238E27FC236}">
                <a16:creationId xmlns:a16="http://schemas.microsoft.com/office/drawing/2014/main" id="{15527497-A567-7604-C4C7-DB2E81422BCB}"/>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17" name="TextBox 16">
            <a:extLst>
              <a:ext uri="{FF2B5EF4-FFF2-40B4-BE49-F238E27FC236}">
                <a16:creationId xmlns:a16="http://schemas.microsoft.com/office/drawing/2014/main" id="{B27F7FF0-D14F-B92A-A9E8-6FF6A99179D7}"/>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19" name="TextBox 18">
            <a:extLst>
              <a:ext uri="{FF2B5EF4-FFF2-40B4-BE49-F238E27FC236}">
                <a16:creationId xmlns:a16="http://schemas.microsoft.com/office/drawing/2014/main" id="{280FB8A2-98A2-8C1C-4C9E-8C78EA4721AC}"/>
              </a:ext>
            </a:extLst>
          </p:cNvPr>
          <p:cNvSpPr txBox="1"/>
          <p:nvPr/>
        </p:nvSpPr>
        <p:spPr>
          <a:xfrm>
            <a:off x="10016764" y="4493200"/>
            <a:ext cx="2028608" cy="1477328"/>
          </a:xfrm>
          <a:prstGeom prst="rect">
            <a:avLst/>
          </a:prstGeom>
          <a:noFill/>
        </p:spPr>
        <p:txBody>
          <a:bodyPr wrap="square" rtlCol="0">
            <a:spAutoFit/>
          </a:bodyPr>
          <a:lstStyle/>
          <a:p>
            <a:pPr marL="285750" indent="-285750">
              <a:buFont typeface="Courier New" panose="02070309020205020404" pitchFamily="49" charset="0"/>
              <a:buChar char="o"/>
            </a:pPr>
            <a:r>
              <a:rPr lang="en-MX" dirty="0">
                <a:latin typeface="Galvji" panose="020B0504020202020204" pitchFamily="34" charset="77"/>
              </a:rPr>
              <a:t>Actionable mutations</a:t>
            </a:r>
          </a:p>
          <a:p>
            <a:pPr marL="285750" indent="-285750">
              <a:buFont typeface="Courier New" panose="02070309020205020404" pitchFamily="49" charset="0"/>
              <a:buChar char="o"/>
            </a:pPr>
            <a:r>
              <a:rPr lang="en-MX" dirty="0">
                <a:latin typeface="Galvji" panose="020B0504020202020204" pitchFamily="34" charset="77"/>
              </a:rPr>
              <a:t>Driver genes</a:t>
            </a:r>
          </a:p>
          <a:p>
            <a:pPr marL="285750" indent="-285750">
              <a:buFont typeface="Courier New" panose="02070309020205020404" pitchFamily="49" charset="0"/>
              <a:buChar char="o"/>
            </a:pPr>
            <a:r>
              <a:rPr lang="en-MX" dirty="0">
                <a:latin typeface="Galvji" panose="020B0504020202020204" pitchFamily="34" charset="77"/>
              </a:rPr>
              <a:t>Patterns of mutations</a:t>
            </a:r>
          </a:p>
        </p:txBody>
      </p:sp>
    </p:spTree>
    <p:extLst>
      <p:ext uri="{BB962C8B-B14F-4D97-AF65-F5344CB8AC3E}">
        <p14:creationId xmlns:p14="http://schemas.microsoft.com/office/powerpoint/2010/main" val="13860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ome sequencing helps prioritize cancer treatment options | Genome  Sciences Centre">
            <a:extLst>
              <a:ext uri="{FF2B5EF4-FFF2-40B4-BE49-F238E27FC236}">
                <a16:creationId xmlns:a16="http://schemas.microsoft.com/office/drawing/2014/main" id="{8D3D7601-BF55-AA44-921D-C03ED06C4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4575"/>
            <a:ext cx="6836695" cy="48882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42">
            <a:extLst>
              <a:ext uri="{FF2B5EF4-FFF2-40B4-BE49-F238E27FC236}">
                <a16:creationId xmlns:a16="http://schemas.microsoft.com/office/drawing/2014/main" id="{0B2C2FBE-0FC9-F04C-9A36-3630A20C0A45}"/>
              </a:ext>
            </a:extLst>
          </p:cNvPr>
          <p:cNvSpPr/>
          <p:nvPr/>
        </p:nvSpPr>
        <p:spPr>
          <a:xfrm>
            <a:off x="385785" y="6229252"/>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BC Cancer Research Institute</a:t>
            </a:r>
            <a:endParaRPr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C94C7A62-311B-C349-A29B-86E1D6E6C41C}"/>
              </a:ext>
            </a:extLst>
          </p:cNvPr>
          <p:cNvSpPr/>
          <p:nvPr/>
        </p:nvSpPr>
        <p:spPr>
          <a:xfrm rot="10800000">
            <a:off x="1524874" y="1532284"/>
            <a:ext cx="3809125" cy="544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A488D774-9FD2-B144-8CFB-FF2EB9AD35A5}"/>
              </a:ext>
            </a:extLst>
          </p:cNvPr>
          <p:cNvSpPr/>
          <p:nvPr/>
        </p:nvSpPr>
        <p:spPr>
          <a:xfrm rot="10800000">
            <a:off x="41557" y="3800373"/>
            <a:ext cx="1995060" cy="23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DC798BDE-352D-234C-9A89-19D6E34E38BA}"/>
              </a:ext>
            </a:extLst>
          </p:cNvPr>
          <p:cNvSpPr/>
          <p:nvPr/>
        </p:nvSpPr>
        <p:spPr>
          <a:xfrm rot="10800000">
            <a:off x="4605098" y="3819799"/>
            <a:ext cx="2273151" cy="235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Left-Right Arrow 2">
            <a:extLst>
              <a:ext uri="{FF2B5EF4-FFF2-40B4-BE49-F238E27FC236}">
                <a16:creationId xmlns:a16="http://schemas.microsoft.com/office/drawing/2014/main" id="{C432FEA1-0933-334F-93A8-2FEFD6FD2C64}"/>
              </a:ext>
            </a:extLst>
          </p:cNvPr>
          <p:cNvSpPr/>
          <p:nvPr/>
        </p:nvSpPr>
        <p:spPr>
          <a:xfrm>
            <a:off x="2793665" y="4807527"/>
            <a:ext cx="1057897" cy="545898"/>
          </a:xfrm>
          <a:prstGeom prst="lef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Oval 3">
            <a:extLst>
              <a:ext uri="{FF2B5EF4-FFF2-40B4-BE49-F238E27FC236}">
                <a16:creationId xmlns:a16="http://schemas.microsoft.com/office/drawing/2014/main" id="{905A173C-E1E7-624E-802C-69DE63F48A7D}"/>
              </a:ext>
            </a:extLst>
          </p:cNvPr>
          <p:cNvSpPr/>
          <p:nvPr/>
        </p:nvSpPr>
        <p:spPr>
          <a:xfrm>
            <a:off x="4225636" y="4807527"/>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2" name="Oval 11">
            <a:extLst>
              <a:ext uri="{FF2B5EF4-FFF2-40B4-BE49-F238E27FC236}">
                <a16:creationId xmlns:a16="http://schemas.microsoft.com/office/drawing/2014/main" id="{77056BC8-0EFA-634A-9D7D-BE4B501BB73F}"/>
              </a:ext>
            </a:extLst>
          </p:cNvPr>
          <p:cNvSpPr/>
          <p:nvPr/>
        </p:nvSpPr>
        <p:spPr>
          <a:xfrm>
            <a:off x="3851562" y="5404256"/>
            <a:ext cx="498764" cy="443346"/>
          </a:xfrm>
          <a:prstGeom prst="ellipse">
            <a:avLst/>
          </a:prstGeom>
          <a:solidFill>
            <a:schemeClr val="accent2">
              <a:lumMod val="60000"/>
              <a:lumOff val="40000"/>
              <a:alpha val="2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Shape 1142">
            <a:extLst>
              <a:ext uri="{FF2B5EF4-FFF2-40B4-BE49-F238E27FC236}">
                <a16:creationId xmlns:a16="http://schemas.microsoft.com/office/drawing/2014/main" id="{ABB1B136-78FB-754F-83C9-0AAD3AE58720}"/>
              </a:ext>
            </a:extLst>
          </p:cNvPr>
          <p:cNvSpPr/>
          <p:nvPr/>
        </p:nvSpPr>
        <p:spPr>
          <a:xfrm>
            <a:off x="7002938" y="3643914"/>
            <a:ext cx="1281102"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Illumina</a:t>
            </a:r>
            <a:endParaRPr sz="1400" dirty="0">
              <a:solidFill>
                <a:schemeClr val="tx1">
                  <a:lumMod val="50000"/>
                  <a:lumOff val="50000"/>
                </a:schemeClr>
              </a:solidFill>
            </a:endParaRPr>
          </a:p>
        </p:txBody>
      </p:sp>
      <p:pic>
        <p:nvPicPr>
          <p:cNvPr id="17410" name="Picture 2" descr="MiSeq System | Focused power for targeted gene and small genome sequencing">
            <a:extLst>
              <a:ext uri="{FF2B5EF4-FFF2-40B4-BE49-F238E27FC236}">
                <a16:creationId xmlns:a16="http://schemas.microsoft.com/office/drawing/2014/main" id="{E86ED866-2687-154C-A838-23870A0B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321" y="1218365"/>
            <a:ext cx="3823855" cy="286789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ASTQ file format example. | Download Scientific Diagram">
            <a:extLst>
              <a:ext uri="{FF2B5EF4-FFF2-40B4-BE49-F238E27FC236}">
                <a16:creationId xmlns:a16="http://schemas.microsoft.com/office/drawing/2014/main" id="{BCFE5B07-451C-4344-BCB8-4BAF1C28F0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06" r="8864"/>
          <a:stretch/>
        </p:blipFill>
        <p:spPr bwMode="auto">
          <a:xfrm>
            <a:off x="8403021" y="1481452"/>
            <a:ext cx="3749250" cy="12063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5E64C4C8-334F-604D-B9C8-E036D12FCE00}"/>
              </a:ext>
            </a:extLst>
          </p:cNvPr>
          <p:cNvPicPr>
            <a:picLocks noChangeAspect="1"/>
          </p:cNvPicPr>
          <p:nvPr/>
        </p:nvPicPr>
        <p:blipFill>
          <a:blip r:embed="rId6"/>
          <a:stretch>
            <a:fillRect/>
          </a:stretch>
        </p:blipFill>
        <p:spPr>
          <a:xfrm>
            <a:off x="5389986" y="4025265"/>
            <a:ext cx="3101215" cy="812223"/>
          </a:xfrm>
          <a:prstGeom prst="rect">
            <a:avLst/>
          </a:prstGeom>
        </p:spPr>
      </p:pic>
      <p:pic>
        <p:nvPicPr>
          <p:cNvPr id="13" name="Picture 12" descr="Diagram&#10;&#10;Description automatically generated">
            <a:extLst>
              <a:ext uri="{FF2B5EF4-FFF2-40B4-BE49-F238E27FC236}">
                <a16:creationId xmlns:a16="http://schemas.microsoft.com/office/drawing/2014/main" id="{2CE14DF7-6CA9-C84A-AE67-A6E322BE1C35}"/>
              </a:ext>
            </a:extLst>
          </p:cNvPr>
          <p:cNvPicPr>
            <a:picLocks noChangeAspect="1"/>
          </p:cNvPicPr>
          <p:nvPr/>
        </p:nvPicPr>
        <p:blipFill>
          <a:blip r:embed="rId7"/>
          <a:stretch>
            <a:fillRect/>
          </a:stretch>
        </p:blipFill>
        <p:spPr>
          <a:xfrm>
            <a:off x="5430515" y="4959645"/>
            <a:ext cx="4287851" cy="1775913"/>
          </a:xfrm>
          <a:prstGeom prst="rect">
            <a:avLst/>
          </a:prstGeom>
        </p:spPr>
      </p:pic>
      <p:sp>
        <p:nvSpPr>
          <p:cNvPr id="15" name="Cross 14">
            <a:extLst>
              <a:ext uri="{FF2B5EF4-FFF2-40B4-BE49-F238E27FC236}">
                <a16:creationId xmlns:a16="http://schemas.microsoft.com/office/drawing/2014/main" id="{4FA85BB4-D3EA-7D4E-B2F4-20021C6A93D1}"/>
              </a:ext>
            </a:extLst>
          </p:cNvPr>
          <p:cNvSpPr/>
          <p:nvPr/>
        </p:nvSpPr>
        <p:spPr>
          <a:xfrm rot="2770721">
            <a:off x="7268384" y="5318893"/>
            <a:ext cx="401782" cy="376571"/>
          </a:xfrm>
          <a:prstGeom prst="plus">
            <a:avLst>
              <a:gd name="adj" fmla="val 39717"/>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Cross 20">
            <a:extLst>
              <a:ext uri="{FF2B5EF4-FFF2-40B4-BE49-F238E27FC236}">
                <a16:creationId xmlns:a16="http://schemas.microsoft.com/office/drawing/2014/main" id="{F780D4E7-A007-884F-B6AC-6ECAF34E2AE3}"/>
              </a:ext>
            </a:extLst>
          </p:cNvPr>
          <p:cNvSpPr/>
          <p:nvPr/>
        </p:nvSpPr>
        <p:spPr>
          <a:xfrm rot="2770721">
            <a:off x="7355842" y="5986685"/>
            <a:ext cx="401782" cy="376571"/>
          </a:xfrm>
          <a:prstGeom prst="plus">
            <a:avLst>
              <a:gd name="adj" fmla="val 39717"/>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2" name="Shape 1142">
            <a:extLst>
              <a:ext uri="{FF2B5EF4-FFF2-40B4-BE49-F238E27FC236}">
                <a16:creationId xmlns:a16="http://schemas.microsoft.com/office/drawing/2014/main" id="{DBE39E38-6919-1F41-9CBE-ED40114F493A}"/>
              </a:ext>
            </a:extLst>
          </p:cNvPr>
          <p:cNvSpPr/>
          <p:nvPr/>
        </p:nvSpPr>
        <p:spPr>
          <a:xfrm>
            <a:off x="9257681" y="5529510"/>
            <a:ext cx="1166800"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D Lee</a:t>
            </a:r>
            <a:endParaRPr sz="1400" dirty="0">
              <a:solidFill>
                <a:schemeClr val="tx1">
                  <a:lumMod val="50000"/>
                  <a:lumOff val="50000"/>
                </a:schemeClr>
              </a:solidFill>
            </a:endParaRPr>
          </a:p>
        </p:txBody>
      </p:sp>
      <p:sp>
        <p:nvSpPr>
          <p:cNvPr id="5" name="TextBox 4">
            <a:extLst>
              <a:ext uri="{FF2B5EF4-FFF2-40B4-BE49-F238E27FC236}">
                <a16:creationId xmlns:a16="http://schemas.microsoft.com/office/drawing/2014/main" id="{CF9AD353-F606-ADF8-1566-EA961A1A6706}"/>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Studying the genome</a:t>
            </a:r>
          </a:p>
        </p:txBody>
      </p:sp>
      <p:sp>
        <p:nvSpPr>
          <p:cNvPr id="16" name="TextBox 15">
            <a:extLst>
              <a:ext uri="{FF2B5EF4-FFF2-40B4-BE49-F238E27FC236}">
                <a16:creationId xmlns:a16="http://schemas.microsoft.com/office/drawing/2014/main" id="{15527497-A567-7604-C4C7-DB2E81422BCB}"/>
              </a:ext>
            </a:extLst>
          </p:cNvPr>
          <p:cNvSpPr txBox="1"/>
          <p:nvPr/>
        </p:nvSpPr>
        <p:spPr>
          <a:xfrm>
            <a:off x="1135181" y="1441622"/>
            <a:ext cx="2396810" cy="523220"/>
          </a:xfrm>
          <a:prstGeom prst="rect">
            <a:avLst/>
          </a:prstGeom>
          <a:noFill/>
        </p:spPr>
        <p:txBody>
          <a:bodyPr wrap="none" rtlCol="0">
            <a:spAutoFit/>
          </a:bodyPr>
          <a:lstStyle/>
          <a:p>
            <a:pPr algn="ctr"/>
            <a:r>
              <a:rPr lang="en-MX" sz="1400" dirty="0">
                <a:latin typeface="Galvji" panose="020B0504020202020204" pitchFamily="34" charset="77"/>
              </a:rPr>
              <a:t>Normal tissue sample</a:t>
            </a:r>
          </a:p>
          <a:p>
            <a:pPr algn="ctr"/>
            <a:r>
              <a:rPr lang="en-MX" sz="1400" dirty="0">
                <a:latin typeface="Galvji" panose="020B0504020202020204" pitchFamily="34" charset="77"/>
              </a:rPr>
              <a:t>(typically blood or saliva)</a:t>
            </a:r>
          </a:p>
        </p:txBody>
      </p:sp>
      <p:sp>
        <p:nvSpPr>
          <p:cNvPr id="17" name="TextBox 16">
            <a:extLst>
              <a:ext uri="{FF2B5EF4-FFF2-40B4-BE49-F238E27FC236}">
                <a16:creationId xmlns:a16="http://schemas.microsoft.com/office/drawing/2014/main" id="{B27F7FF0-D14F-B92A-A9E8-6FF6A99179D7}"/>
              </a:ext>
            </a:extLst>
          </p:cNvPr>
          <p:cNvSpPr txBox="1"/>
          <p:nvPr/>
        </p:nvSpPr>
        <p:spPr>
          <a:xfrm>
            <a:off x="3467775" y="1444382"/>
            <a:ext cx="1834349" cy="523220"/>
          </a:xfrm>
          <a:prstGeom prst="rect">
            <a:avLst/>
          </a:prstGeom>
          <a:noFill/>
        </p:spPr>
        <p:txBody>
          <a:bodyPr wrap="square" rtlCol="0">
            <a:spAutoFit/>
          </a:bodyPr>
          <a:lstStyle/>
          <a:p>
            <a:pPr algn="ctr"/>
            <a:r>
              <a:rPr lang="en-MX" sz="1400" dirty="0">
                <a:latin typeface="Galvji" panose="020B0504020202020204" pitchFamily="34" charset="77"/>
              </a:rPr>
              <a:t>Tumour tissue sample</a:t>
            </a:r>
          </a:p>
        </p:txBody>
      </p:sp>
      <p:sp>
        <p:nvSpPr>
          <p:cNvPr id="9" name="Rectangle 8">
            <a:extLst>
              <a:ext uri="{FF2B5EF4-FFF2-40B4-BE49-F238E27FC236}">
                <a16:creationId xmlns:a16="http://schemas.microsoft.com/office/drawing/2014/main" id="{D3E48926-44A1-1C08-F753-B5A83BDBC8A6}"/>
              </a:ext>
            </a:extLst>
          </p:cNvPr>
          <p:cNvSpPr/>
          <p:nvPr/>
        </p:nvSpPr>
        <p:spPr>
          <a:xfrm>
            <a:off x="5115696" y="902042"/>
            <a:ext cx="6932141" cy="5776945"/>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8" name="TextBox 17">
            <a:extLst>
              <a:ext uri="{FF2B5EF4-FFF2-40B4-BE49-F238E27FC236}">
                <a16:creationId xmlns:a16="http://schemas.microsoft.com/office/drawing/2014/main" id="{F3CDBEE6-EE44-3B02-71BD-883051E45A5B}"/>
              </a:ext>
            </a:extLst>
          </p:cNvPr>
          <p:cNvSpPr txBox="1"/>
          <p:nvPr/>
        </p:nvSpPr>
        <p:spPr>
          <a:xfrm rot="20688312">
            <a:off x="9995806" y="6022931"/>
            <a:ext cx="1943161" cy="461665"/>
          </a:xfrm>
          <a:prstGeom prst="rect">
            <a:avLst/>
          </a:prstGeom>
          <a:noFill/>
        </p:spPr>
        <p:txBody>
          <a:bodyPr wrap="none" rtlCol="0">
            <a:spAutoFit/>
          </a:bodyPr>
          <a:lstStyle/>
          <a:p>
            <a:r>
              <a:rPr lang="en-MX" sz="2400" dirty="0">
                <a:solidFill>
                  <a:srgbClr val="FF0000"/>
                </a:solidFill>
                <a:latin typeface="Euphemia UCAS" panose="020B0503040102020104" pitchFamily="34" charset="-79"/>
                <a:cs typeface="Euphemia UCAS" panose="020B0503040102020104" pitchFamily="34" charset="-79"/>
              </a:rPr>
              <a:t>This course!</a:t>
            </a:r>
          </a:p>
        </p:txBody>
      </p:sp>
      <p:pic>
        <p:nvPicPr>
          <p:cNvPr id="19" name="Picture 10" descr="Svg Free Download Laptop Clipart Png - Adamo Dell | Transparent PNG  Download #135079 - Vippng">
            <a:extLst>
              <a:ext uri="{FF2B5EF4-FFF2-40B4-BE49-F238E27FC236}">
                <a16:creationId xmlns:a16="http://schemas.microsoft.com/office/drawing/2014/main" id="{379914B4-BFBD-B9B3-A75B-DBC6A42BF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7444" y="2809939"/>
            <a:ext cx="2284868" cy="187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81AEEE-E52E-9D6F-5497-7F2BCB85E279}"/>
              </a:ext>
            </a:extLst>
          </p:cNvPr>
          <p:cNvSpPr txBox="1"/>
          <p:nvPr/>
        </p:nvSpPr>
        <p:spPr>
          <a:xfrm>
            <a:off x="10016764" y="4493200"/>
            <a:ext cx="2028608" cy="1477328"/>
          </a:xfrm>
          <a:prstGeom prst="rect">
            <a:avLst/>
          </a:prstGeom>
          <a:noFill/>
        </p:spPr>
        <p:txBody>
          <a:bodyPr wrap="square" rtlCol="0">
            <a:spAutoFit/>
          </a:bodyPr>
          <a:lstStyle/>
          <a:p>
            <a:pPr marL="285750" indent="-285750">
              <a:buFont typeface="Courier New" panose="02070309020205020404" pitchFamily="49" charset="0"/>
              <a:buChar char="o"/>
            </a:pPr>
            <a:r>
              <a:rPr lang="en-MX" dirty="0">
                <a:latin typeface="Galvji" panose="020B0504020202020204" pitchFamily="34" charset="77"/>
              </a:rPr>
              <a:t>Actionable mutations</a:t>
            </a:r>
          </a:p>
          <a:p>
            <a:pPr marL="285750" indent="-285750">
              <a:buFont typeface="Courier New" panose="02070309020205020404" pitchFamily="49" charset="0"/>
              <a:buChar char="o"/>
            </a:pPr>
            <a:r>
              <a:rPr lang="en-MX" dirty="0">
                <a:latin typeface="Galvji" panose="020B0504020202020204" pitchFamily="34" charset="77"/>
              </a:rPr>
              <a:t>Driver genes</a:t>
            </a:r>
          </a:p>
          <a:p>
            <a:pPr marL="285750" indent="-285750">
              <a:buFont typeface="Courier New" panose="02070309020205020404" pitchFamily="49" charset="0"/>
              <a:buChar char="o"/>
            </a:pPr>
            <a:r>
              <a:rPr lang="en-MX" dirty="0">
                <a:latin typeface="Galvji" panose="020B0504020202020204" pitchFamily="34" charset="77"/>
              </a:rPr>
              <a:t>Patterns of mutations</a:t>
            </a:r>
          </a:p>
        </p:txBody>
      </p:sp>
    </p:spTree>
    <p:extLst>
      <p:ext uri="{BB962C8B-B14F-4D97-AF65-F5344CB8AC3E}">
        <p14:creationId xmlns:p14="http://schemas.microsoft.com/office/powerpoint/2010/main" val="405790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7DA04-D955-7B45-A97B-C7B3351A267E}"/>
              </a:ext>
            </a:extLst>
          </p:cNvPr>
          <p:cNvSpPr txBox="1"/>
          <p:nvPr/>
        </p:nvSpPr>
        <p:spPr>
          <a:xfrm>
            <a:off x="2198077" y="2598003"/>
            <a:ext cx="7795846" cy="830997"/>
          </a:xfrm>
          <a:prstGeom prst="rect">
            <a:avLst/>
          </a:prstGeom>
          <a:noFill/>
        </p:spPr>
        <p:txBody>
          <a:bodyPr wrap="square" rtlCol="0">
            <a:spAutoFit/>
          </a:bodyPr>
          <a:lstStyle/>
          <a:p>
            <a:pPr algn="ctr"/>
            <a:r>
              <a:rPr lang="en-MX" sz="4800" dirty="0">
                <a:latin typeface="Euphemia UCAS" panose="020B0503040102020104" pitchFamily="34" charset="-79"/>
                <a:cs typeface="Euphemia UCAS" panose="020B0503040102020104" pitchFamily="34" charset="-79"/>
              </a:rPr>
              <a:t>What is cancer?</a:t>
            </a:r>
          </a:p>
        </p:txBody>
      </p:sp>
    </p:spTree>
    <p:extLst>
      <p:ext uri="{BB962C8B-B14F-4D97-AF65-F5344CB8AC3E}">
        <p14:creationId xmlns:p14="http://schemas.microsoft.com/office/powerpoint/2010/main" val="3092520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sp>
        <p:nvSpPr>
          <p:cNvPr id="24" name="TextBox 23">
            <a:extLst>
              <a:ext uri="{FF2B5EF4-FFF2-40B4-BE49-F238E27FC236}">
                <a16:creationId xmlns:a16="http://schemas.microsoft.com/office/drawing/2014/main" id="{5537231B-D4AC-4AB3-FA04-0988DBD63425}"/>
              </a:ext>
            </a:extLst>
          </p:cNvPr>
          <p:cNvSpPr txBox="1"/>
          <p:nvPr/>
        </p:nvSpPr>
        <p:spPr>
          <a:xfrm>
            <a:off x="778476" y="1470454"/>
            <a:ext cx="5035353" cy="3682034"/>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Data formats and QC</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 calling</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Identifying gene drivers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Mutational signature analysis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RNA deconvolution</a:t>
            </a:r>
          </a:p>
        </p:txBody>
      </p:sp>
      <p:pic>
        <p:nvPicPr>
          <p:cNvPr id="26" name="Picture 4" descr="FASTQ file format example. | Download Scientific Diagram">
            <a:extLst>
              <a:ext uri="{FF2B5EF4-FFF2-40B4-BE49-F238E27FC236}">
                <a16:creationId xmlns:a16="http://schemas.microsoft.com/office/drawing/2014/main" id="{F98B41C1-F55D-A975-5F92-7235BF871E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r="8864"/>
          <a:stretch/>
        </p:blipFill>
        <p:spPr bwMode="auto">
          <a:xfrm>
            <a:off x="7146654" y="1266049"/>
            <a:ext cx="2724065" cy="87647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41F22BC-A862-6A40-8D17-D27F9CF22C05}"/>
              </a:ext>
            </a:extLst>
          </p:cNvPr>
          <p:cNvSpPr txBox="1"/>
          <p:nvPr/>
        </p:nvSpPr>
        <p:spPr>
          <a:xfrm>
            <a:off x="7977054" y="2363427"/>
            <a:ext cx="3781168" cy="1477328"/>
          </a:xfrm>
          <a:prstGeom prst="rect">
            <a:avLst/>
          </a:prstGeom>
          <a:noFill/>
        </p:spPr>
        <p:txBody>
          <a:bodyPr wrap="square" rtlCol="0">
            <a:spAutoFit/>
          </a:bodyPr>
          <a:lstStyle/>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interpret sequencing and mutation files?</a:t>
            </a:r>
          </a:p>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know if my data looks good?</a:t>
            </a:r>
          </a:p>
        </p:txBody>
      </p:sp>
      <p:sp>
        <p:nvSpPr>
          <p:cNvPr id="28" name="Rectangle 27">
            <a:extLst>
              <a:ext uri="{FF2B5EF4-FFF2-40B4-BE49-F238E27FC236}">
                <a16:creationId xmlns:a16="http://schemas.microsoft.com/office/drawing/2014/main" id="{B396BA77-22E8-1154-264F-BFC46EB72245}"/>
              </a:ext>
            </a:extLst>
          </p:cNvPr>
          <p:cNvSpPr/>
          <p:nvPr/>
        </p:nvSpPr>
        <p:spPr>
          <a:xfrm>
            <a:off x="494270" y="2456353"/>
            <a:ext cx="5476085" cy="3135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25" name="Picture 2" descr="MiSeq System | Focused power for targeted gene and small genome sequencing">
            <a:extLst>
              <a:ext uri="{FF2B5EF4-FFF2-40B4-BE49-F238E27FC236}">
                <a16:creationId xmlns:a16="http://schemas.microsoft.com/office/drawing/2014/main" id="{F4B0D33D-52FF-C140-3987-BD4F84D22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285" y="1231064"/>
            <a:ext cx="2276140" cy="17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6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sp>
        <p:nvSpPr>
          <p:cNvPr id="24" name="TextBox 23">
            <a:extLst>
              <a:ext uri="{FF2B5EF4-FFF2-40B4-BE49-F238E27FC236}">
                <a16:creationId xmlns:a16="http://schemas.microsoft.com/office/drawing/2014/main" id="{5537231B-D4AC-4AB3-FA04-0988DBD63425}"/>
              </a:ext>
            </a:extLst>
          </p:cNvPr>
          <p:cNvSpPr txBox="1"/>
          <p:nvPr/>
        </p:nvSpPr>
        <p:spPr>
          <a:xfrm>
            <a:off x="778476" y="1470454"/>
            <a:ext cx="5035353" cy="3682034"/>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Data formats and QC</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 calling</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Identifying gene drivers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Mutational signature analysis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RNA deconvolution</a:t>
            </a:r>
          </a:p>
        </p:txBody>
      </p:sp>
      <p:pic>
        <p:nvPicPr>
          <p:cNvPr id="2" name="Picture 4" descr="FASTQ file format example. | Download Scientific Diagram">
            <a:extLst>
              <a:ext uri="{FF2B5EF4-FFF2-40B4-BE49-F238E27FC236}">
                <a16:creationId xmlns:a16="http://schemas.microsoft.com/office/drawing/2014/main" id="{D17F22D4-7A39-C7FB-69DD-93B062397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r="8864"/>
          <a:stretch/>
        </p:blipFill>
        <p:spPr bwMode="auto">
          <a:xfrm>
            <a:off x="7146654" y="1266049"/>
            <a:ext cx="2724065" cy="876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Seq System | Focused power for targeted gene and small genome sequencing">
            <a:extLst>
              <a:ext uri="{FF2B5EF4-FFF2-40B4-BE49-F238E27FC236}">
                <a16:creationId xmlns:a16="http://schemas.microsoft.com/office/drawing/2014/main" id="{F8D47A8D-E9D8-1E40-9548-841AD67DF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285" y="1231064"/>
            <a:ext cx="2276140" cy="17071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883F0A6-F67B-226D-06DF-3626DAABEB1B}"/>
              </a:ext>
            </a:extLst>
          </p:cNvPr>
          <p:cNvSpPr/>
          <p:nvPr/>
        </p:nvSpPr>
        <p:spPr>
          <a:xfrm>
            <a:off x="494270" y="3177559"/>
            <a:ext cx="5476085" cy="2414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6" name="Picture 5" descr="Text&#10;&#10;Description automatically generated">
            <a:extLst>
              <a:ext uri="{FF2B5EF4-FFF2-40B4-BE49-F238E27FC236}">
                <a16:creationId xmlns:a16="http://schemas.microsoft.com/office/drawing/2014/main" id="{FF9FD86B-C4FF-AEF9-8C85-EEA82538A39B}"/>
              </a:ext>
            </a:extLst>
          </p:cNvPr>
          <p:cNvPicPr>
            <a:picLocks noChangeAspect="1"/>
          </p:cNvPicPr>
          <p:nvPr/>
        </p:nvPicPr>
        <p:blipFill>
          <a:blip r:embed="rId5"/>
          <a:stretch>
            <a:fillRect/>
          </a:stretch>
        </p:blipFill>
        <p:spPr>
          <a:xfrm>
            <a:off x="7478278" y="2771447"/>
            <a:ext cx="3101215" cy="812223"/>
          </a:xfrm>
          <a:prstGeom prst="rect">
            <a:avLst/>
          </a:prstGeom>
        </p:spPr>
      </p:pic>
      <p:sp>
        <p:nvSpPr>
          <p:cNvPr id="7" name="Down Arrow 6">
            <a:extLst>
              <a:ext uri="{FF2B5EF4-FFF2-40B4-BE49-F238E27FC236}">
                <a16:creationId xmlns:a16="http://schemas.microsoft.com/office/drawing/2014/main" id="{BFC64775-E4F5-16E1-443D-A34C667CD5BA}"/>
              </a:ext>
            </a:extLst>
          </p:cNvPr>
          <p:cNvSpPr/>
          <p:nvPr/>
        </p:nvSpPr>
        <p:spPr>
          <a:xfrm>
            <a:off x="8872151" y="228600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 name="TextBox 7">
            <a:extLst>
              <a:ext uri="{FF2B5EF4-FFF2-40B4-BE49-F238E27FC236}">
                <a16:creationId xmlns:a16="http://schemas.microsoft.com/office/drawing/2014/main" id="{B075B260-CC06-7724-AC4B-ABFCC1431B13}"/>
              </a:ext>
            </a:extLst>
          </p:cNvPr>
          <p:cNvSpPr txBox="1"/>
          <p:nvPr/>
        </p:nvSpPr>
        <p:spPr>
          <a:xfrm>
            <a:off x="7980135" y="3761980"/>
            <a:ext cx="3781168" cy="1200329"/>
          </a:xfrm>
          <a:prstGeom prst="rect">
            <a:avLst/>
          </a:prstGeom>
          <a:noFill/>
        </p:spPr>
        <p:txBody>
          <a:bodyPr wrap="square" rtlCol="0">
            <a:spAutoFit/>
          </a:bodyPr>
          <a:lstStyle/>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identify mutations in my sequencing data?</a:t>
            </a:r>
          </a:p>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know this is a good quality set of mutations?</a:t>
            </a:r>
          </a:p>
        </p:txBody>
      </p:sp>
    </p:spTree>
    <p:extLst>
      <p:ext uri="{BB962C8B-B14F-4D97-AF65-F5344CB8AC3E}">
        <p14:creationId xmlns:p14="http://schemas.microsoft.com/office/powerpoint/2010/main" val="1363469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sp>
        <p:nvSpPr>
          <p:cNvPr id="24" name="TextBox 23">
            <a:extLst>
              <a:ext uri="{FF2B5EF4-FFF2-40B4-BE49-F238E27FC236}">
                <a16:creationId xmlns:a16="http://schemas.microsoft.com/office/drawing/2014/main" id="{5537231B-D4AC-4AB3-FA04-0988DBD63425}"/>
              </a:ext>
            </a:extLst>
          </p:cNvPr>
          <p:cNvSpPr txBox="1"/>
          <p:nvPr/>
        </p:nvSpPr>
        <p:spPr>
          <a:xfrm>
            <a:off x="778476" y="1470454"/>
            <a:ext cx="5035353" cy="3682034"/>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Data formats and QC</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 calling</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Identifying gene drivers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Mutational signature analysis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RNA deconvolution</a:t>
            </a:r>
          </a:p>
        </p:txBody>
      </p:sp>
      <p:pic>
        <p:nvPicPr>
          <p:cNvPr id="2" name="Picture 4" descr="FASTQ file format example. | Download Scientific Diagram">
            <a:extLst>
              <a:ext uri="{FF2B5EF4-FFF2-40B4-BE49-F238E27FC236}">
                <a16:creationId xmlns:a16="http://schemas.microsoft.com/office/drawing/2014/main" id="{D17F22D4-7A39-C7FB-69DD-93B062397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r="8864"/>
          <a:stretch/>
        </p:blipFill>
        <p:spPr bwMode="auto">
          <a:xfrm>
            <a:off x="7146654" y="1266049"/>
            <a:ext cx="2724065" cy="876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Seq System | Focused power for targeted gene and small genome sequencing">
            <a:extLst>
              <a:ext uri="{FF2B5EF4-FFF2-40B4-BE49-F238E27FC236}">
                <a16:creationId xmlns:a16="http://schemas.microsoft.com/office/drawing/2014/main" id="{F8D47A8D-E9D8-1E40-9548-841AD67DF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285" y="1231064"/>
            <a:ext cx="2276140" cy="1707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6F3CA57D-F875-CE37-4A46-F21DD3218240}"/>
              </a:ext>
            </a:extLst>
          </p:cNvPr>
          <p:cNvPicPr>
            <a:picLocks noChangeAspect="1"/>
          </p:cNvPicPr>
          <p:nvPr/>
        </p:nvPicPr>
        <p:blipFill>
          <a:blip r:embed="rId5"/>
          <a:stretch>
            <a:fillRect/>
          </a:stretch>
        </p:blipFill>
        <p:spPr>
          <a:xfrm>
            <a:off x="7478278" y="2771447"/>
            <a:ext cx="3101215" cy="812223"/>
          </a:xfrm>
          <a:prstGeom prst="rect">
            <a:avLst/>
          </a:prstGeom>
        </p:spPr>
      </p:pic>
      <p:sp>
        <p:nvSpPr>
          <p:cNvPr id="6" name="Down Arrow 5">
            <a:extLst>
              <a:ext uri="{FF2B5EF4-FFF2-40B4-BE49-F238E27FC236}">
                <a16:creationId xmlns:a16="http://schemas.microsoft.com/office/drawing/2014/main" id="{863C1A65-97EE-0344-7545-C3F673A5E354}"/>
              </a:ext>
            </a:extLst>
          </p:cNvPr>
          <p:cNvSpPr/>
          <p:nvPr/>
        </p:nvSpPr>
        <p:spPr>
          <a:xfrm>
            <a:off x="8872151" y="228600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Rectangle 6">
            <a:extLst>
              <a:ext uri="{FF2B5EF4-FFF2-40B4-BE49-F238E27FC236}">
                <a16:creationId xmlns:a16="http://schemas.microsoft.com/office/drawing/2014/main" id="{39654DF4-0ECF-C9A5-D220-0FF8D265BAF2}"/>
              </a:ext>
            </a:extLst>
          </p:cNvPr>
          <p:cNvSpPr/>
          <p:nvPr/>
        </p:nvSpPr>
        <p:spPr>
          <a:xfrm>
            <a:off x="494270" y="3919831"/>
            <a:ext cx="5476085" cy="167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21506" name="Picture 2" descr="Our review describing IntoGen titled “A compendium of mutational cancer  driver genes” published in Nature Reviews Cancer – BBGLab">
            <a:extLst>
              <a:ext uri="{FF2B5EF4-FFF2-40B4-BE49-F238E27FC236}">
                <a16:creationId xmlns:a16="http://schemas.microsoft.com/office/drawing/2014/main" id="{AD2D5C62-9B5A-C272-F308-89C7CA3E3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561" y="3673701"/>
            <a:ext cx="2107763" cy="181163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D8E9720D-3168-21FB-BE1C-14E0ECE041E5}"/>
              </a:ext>
            </a:extLst>
          </p:cNvPr>
          <p:cNvSpPr/>
          <p:nvPr/>
        </p:nvSpPr>
        <p:spPr>
          <a:xfrm rot="2430917">
            <a:off x="7064751" y="331812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9" name="TextBox 8">
            <a:extLst>
              <a:ext uri="{FF2B5EF4-FFF2-40B4-BE49-F238E27FC236}">
                <a16:creationId xmlns:a16="http://schemas.microsoft.com/office/drawing/2014/main" id="{D01D42EA-7EC8-86F3-7E6E-AE03E6960D6B}"/>
              </a:ext>
            </a:extLst>
          </p:cNvPr>
          <p:cNvSpPr txBox="1"/>
          <p:nvPr/>
        </p:nvSpPr>
        <p:spPr>
          <a:xfrm>
            <a:off x="8362324" y="4006027"/>
            <a:ext cx="3781168" cy="923330"/>
          </a:xfrm>
          <a:prstGeom prst="rect">
            <a:avLst/>
          </a:prstGeom>
          <a:noFill/>
        </p:spPr>
        <p:txBody>
          <a:bodyPr wrap="square" rtlCol="0">
            <a:spAutoFit/>
          </a:bodyPr>
          <a:lstStyle/>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identify which genes are driving the cancer I’m studying?</a:t>
            </a:r>
          </a:p>
        </p:txBody>
      </p:sp>
    </p:spTree>
    <p:extLst>
      <p:ext uri="{BB962C8B-B14F-4D97-AF65-F5344CB8AC3E}">
        <p14:creationId xmlns:p14="http://schemas.microsoft.com/office/powerpoint/2010/main" val="110969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sp>
        <p:nvSpPr>
          <p:cNvPr id="24" name="TextBox 23">
            <a:extLst>
              <a:ext uri="{FF2B5EF4-FFF2-40B4-BE49-F238E27FC236}">
                <a16:creationId xmlns:a16="http://schemas.microsoft.com/office/drawing/2014/main" id="{5537231B-D4AC-4AB3-FA04-0988DBD63425}"/>
              </a:ext>
            </a:extLst>
          </p:cNvPr>
          <p:cNvSpPr txBox="1"/>
          <p:nvPr/>
        </p:nvSpPr>
        <p:spPr>
          <a:xfrm>
            <a:off x="778476" y="1470454"/>
            <a:ext cx="5035353" cy="3682034"/>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Data formats and QC</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 calling</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Identifying gene drivers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Mutational signature analysis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RNA deconvolution</a:t>
            </a:r>
          </a:p>
        </p:txBody>
      </p:sp>
      <p:pic>
        <p:nvPicPr>
          <p:cNvPr id="2" name="Picture 4" descr="FASTQ file format example. | Download Scientific Diagram">
            <a:extLst>
              <a:ext uri="{FF2B5EF4-FFF2-40B4-BE49-F238E27FC236}">
                <a16:creationId xmlns:a16="http://schemas.microsoft.com/office/drawing/2014/main" id="{D17F22D4-7A39-C7FB-69DD-93B062397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r="8864"/>
          <a:stretch/>
        </p:blipFill>
        <p:spPr bwMode="auto">
          <a:xfrm>
            <a:off x="7146654" y="1266049"/>
            <a:ext cx="2724065" cy="876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Seq System | Focused power for targeted gene and small genome sequencing">
            <a:extLst>
              <a:ext uri="{FF2B5EF4-FFF2-40B4-BE49-F238E27FC236}">
                <a16:creationId xmlns:a16="http://schemas.microsoft.com/office/drawing/2014/main" id="{F8D47A8D-E9D8-1E40-9548-841AD67DF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285" y="1231064"/>
            <a:ext cx="2276140" cy="1707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8BEF80A0-FE86-E5B4-4B5B-88F6873A6D50}"/>
              </a:ext>
            </a:extLst>
          </p:cNvPr>
          <p:cNvPicPr>
            <a:picLocks noChangeAspect="1"/>
          </p:cNvPicPr>
          <p:nvPr/>
        </p:nvPicPr>
        <p:blipFill>
          <a:blip r:embed="rId5"/>
          <a:stretch>
            <a:fillRect/>
          </a:stretch>
        </p:blipFill>
        <p:spPr>
          <a:xfrm>
            <a:off x="7478278" y="2771447"/>
            <a:ext cx="3101215" cy="812223"/>
          </a:xfrm>
          <a:prstGeom prst="rect">
            <a:avLst/>
          </a:prstGeom>
        </p:spPr>
      </p:pic>
      <p:sp>
        <p:nvSpPr>
          <p:cNvPr id="6" name="Down Arrow 5">
            <a:extLst>
              <a:ext uri="{FF2B5EF4-FFF2-40B4-BE49-F238E27FC236}">
                <a16:creationId xmlns:a16="http://schemas.microsoft.com/office/drawing/2014/main" id="{6566C75D-8644-67EE-849F-BFBFD3FD587F}"/>
              </a:ext>
            </a:extLst>
          </p:cNvPr>
          <p:cNvSpPr/>
          <p:nvPr/>
        </p:nvSpPr>
        <p:spPr>
          <a:xfrm>
            <a:off x="8872151" y="228600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7" name="Picture 2" descr="Our review describing IntoGen titled “A compendium of mutational cancer  driver genes” published in Nature Reviews Cancer – BBGLab">
            <a:extLst>
              <a:ext uri="{FF2B5EF4-FFF2-40B4-BE49-F238E27FC236}">
                <a16:creationId xmlns:a16="http://schemas.microsoft.com/office/drawing/2014/main" id="{D017009F-1BBD-949C-9B82-CC879715C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561" y="3673701"/>
            <a:ext cx="2107763" cy="181163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DA4F2220-2686-474D-EFFA-4E167C22CECD}"/>
              </a:ext>
            </a:extLst>
          </p:cNvPr>
          <p:cNvSpPr/>
          <p:nvPr/>
        </p:nvSpPr>
        <p:spPr>
          <a:xfrm rot="2430917">
            <a:off x="7064751" y="331812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9" name="Rectangle 8">
            <a:extLst>
              <a:ext uri="{FF2B5EF4-FFF2-40B4-BE49-F238E27FC236}">
                <a16:creationId xmlns:a16="http://schemas.microsoft.com/office/drawing/2014/main" id="{FC8F8769-970A-0238-A49E-34D458014454}"/>
              </a:ext>
            </a:extLst>
          </p:cNvPr>
          <p:cNvSpPr/>
          <p:nvPr/>
        </p:nvSpPr>
        <p:spPr>
          <a:xfrm>
            <a:off x="494270" y="4621427"/>
            <a:ext cx="5476085" cy="970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Down Arrow 9">
            <a:extLst>
              <a:ext uri="{FF2B5EF4-FFF2-40B4-BE49-F238E27FC236}">
                <a16:creationId xmlns:a16="http://schemas.microsoft.com/office/drawing/2014/main" id="{64C42876-1DEE-3B14-A45C-8E8C4C631D18}"/>
              </a:ext>
            </a:extLst>
          </p:cNvPr>
          <p:cNvSpPr/>
          <p:nvPr/>
        </p:nvSpPr>
        <p:spPr>
          <a:xfrm rot="19081608">
            <a:off x="10474693" y="3232079"/>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11" name="Picture 6" descr="Mutagenesis Assay">
            <a:extLst>
              <a:ext uri="{FF2B5EF4-FFF2-40B4-BE49-F238E27FC236}">
                <a16:creationId xmlns:a16="http://schemas.microsoft.com/office/drawing/2014/main" id="{B19AF8F6-3F0B-BB57-7EAD-70E6F4EA9B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63" r="52274" b="15793"/>
          <a:stretch/>
        </p:blipFill>
        <p:spPr bwMode="auto">
          <a:xfrm>
            <a:off x="8822550" y="4301334"/>
            <a:ext cx="1187267" cy="10180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utagenesis Assay">
            <a:extLst>
              <a:ext uri="{FF2B5EF4-FFF2-40B4-BE49-F238E27FC236}">
                <a16:creationId xmlns:a16="http://schemas.microsoft.com/office/drawing/2014/main" id="{AD478303-4FBA-63C2-D0C3-CDDE5C2AEE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7280" r="14156" b="15793"/>
          <a:stretch/>
        </p:blipFill>
        <p:spPr bwMode="auto">
          <a:xfrm>
            <a:off x="10082879" y="4301334"/>
            <a:ext cx="1187267" cy="10180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Mutagenesis Assay">
            <a:extLst>
              <a:ext uri="{FF2B5EF4-FFF2-40B4-BE49-F238E27FC236}">
                <a16:creationId xmlns:a16="http://schemas.microsoft.com/office/drawing/2014/main" id="{91A56F16-2B92-F235-02CA-A4BE508E1B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395" b="50705"/>
          <a:stretch/>
        </p:blipFill>
        <p:spPr bwMode="auto">
          <a:xfrm>
            <a:off x="11277448" y="4170368"/>
            <a:ext cx="892199" cy="118261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Dim (Medium Sun) outline">
            <a:extLst>
              <a:ext uri="{FF2B5EF4-FFF2-40B4-BE49-F238E27FC236}">
                <a16:creationId xmlns:a16="http://schemas.microsoft.com/office/drawing/2014/main" id="{B56844FF-3700-3C3D-3841-1315650B7C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0000">
            <a:off x="10322520" y="3654764"/>
            <a:ext cx="608281" cy="608281"/>
          </a:xfrm>
          <a:prstGeom prst="rect">
            <a:avLst/>
          </a:prstGeom>
        </p:spPr>
      </p:pic>
      <p:pic>
        <p:nvPicPr>
          <p:cNvPr id="15" name="Graphic 14" descr="Smoking outline">
            <a:extLst>
              <a:ext uri="{FF2B5EF4-FFF2-40B4-BE49-F238E27FC236}">
                <a16:creationId xmlns:a16="http://schemas.microsoft.com/office/drawing/2014/main" id="{E713AF11-AB6A-27E6-D3DD-076EDDC92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03661" y="3695111"/>
            <a:ext cx="527581" cy="527581"/>
          </a:xfrm>
          <a:prstGeom prst="rect">
            <a:avLst/>
          </a:prstGeom>
        </p:spPr>
      </p:pic>
      <p:cxnSp>
        <p:nvCxnSpPr>
          <p:cNvPr id="16" name="Straight Arrow Connector 15">
            <a:extLst>
              <a:ext uri="{FF2B5EF4-FFF2-40B4-BE49-F238E27FC236}">
                <a16:creationId xmlns:a16="http://schemas.microsoft.com/office/drawing/2014/main" id="{FC8D3111-A100-82D8-5EAC-750B8EFE08DE}"/>
              </a:ext>
            </a:extLst>
          </p:cNvPr>
          <p:cNvCxnSpPr>
            <a:cxnSpLocks/>
          </p:cNvCxnSpPr>
          <p:nvPr/>
        </p:nvCxnSpPr>
        <p:spPr>
          <a:xfrm>
            <a:off x="9394033" y="4195009"/>
            <a:ext cx="0" cy="10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CC29DA-3223-4A2A-78FF-59B41578E2E1}"/>
              </a:ext>
            </a:extLst>
          </p:cNvPr>
          <p:cNvCxnSpPr>
            <a:cxnSpLocks/>
          </p:cNvCxnSpPr>
          <p:nvPr/>
        </p:nvCxnSpPr>
        <p:spPr>
          <a:xfrm>
            <a:off x="10657483" y="4190451"/>
            <a:ext cx="0" cy="10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925097E-549B-AA91-C9D1-2083722C0E73}"/>
              </a:ext>
            </a:extLst>
          </p:cNvPr>
          <p:cNvSpPr/>
          <p:nvPr/>
        </p:nvSpPr>
        <p:spPr>
          <a:xfrm>
            <a:off x="8849729" y="4335962"/>
            <a:ext cx="1156912" cy="95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9" name="Rectangle 18">
            <a:extLst>
              <a:ext uri="{FF2B5EF4-FFF2-40B4-BE49-F238E27FC236}">
                <a16:creationId xmlns:a16="http://schemas.microsoft.com/office/drawing/2014/main" id="{53969C72-08A4-E7B7-7B9B-8436F550BBD9}"/>
              </a:ext>
            </a:extLst>
          </p:cNvPr>
          <p:cNvSpPr/>
          <p:nvPr/>
        </p:nvSpPr>
        <p:spPr>
          <a:xfrm>
            <a:off x="10086359" y="4335962"/>
            <a:ext cx="1156912" cy="95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20" name="TextBox 19">
            <a:extLst>
              <a:ext uri="{FF2B5EF4-FFF2-40B4-BE49-F238E27FC236}">
                <a16:creationId xmlns:a16="http://schemas.microsoft.com/office/drawing/2014/main" id="{87A43234-05CC-B870-5351-A7506117C20A}"/>
              </a:ext>
            </a:extLst>
          </p:cNvPr>
          <p:cNvSpPr txBox="1"/>
          <p:nvPr/>
        </p:nvSpPr>
        <p:spPr>
          <a:xfrm>
            <a:off x="9710022" y="5352982"/>
            <a:ext cx="745717" cy="246221"/>
          </a:xfrm>
          <a:prstGeom prst="rect">
            <a:avLst/>
          </a:prstGeom>
          <a:noFill/>
        </p:spPr>
        <p:txBody>
          <a:bodyPr wrap="none" rtlCol="0">
            <a:spAutoFit/>
          </a:bodyPr>
          <a:lstStyle/>
          <a:p>
            <a:r>
              <a:rPr lang="en-MX" sz="1000" dirty="0">
                <a:latin typeface="Galvji" panose="020B0504020202020204" pitchFamily="34" charset="77"/>
              </a:rPr>
              <a:t>Tumours</a:t>
            </a:r>
          </a:p>
        </p:txBody>
      </p:sp>
      <p:sp>
        <p:nvSpPr>
          <p:cNvPr id="21" name="TextBox 20">
            <a:extLst>
              <a:ext uri="{FF2B5EF4-FFF2-40B4-BE49-F238E27FC236}">
                <a16:creationId xmlns:a16="http://schemas.microsoft.com/office/drawing/2014/main" id="{CF0FA98D-B9DB-9DFF-4D42-46ACA61B5FDC}"/>
              </a:ext>
            </a:extLst>
          </p:cNvPr>
          <p:cNvSpPr txBox="1"/>
          <p:nvPr/>
        </p:nvSpPr>
        <p:spPr>
          <a:xfrm rot="16200000">
            <a:off x="8199803" y="4610320"/>
            <a:ext cx="862736" cy="400110"/>
          </a:xfrm>
          <a:prstGeom prst="rect">
            <a:avLst/>
          </a:prstGeom>
          <a:noFill/>
        </p:spPr>
        <p:txBody>
          <a:bodyPr wrap="none" rtlCol="0">
            <a:spAutoFit/>
          </a:bodyPr>
          <a:lstStyle/>
          <a:p>
            <a:pPr algn="ctr"/>
            <a:r>
              <a:rPr lang="en-MX" sz="1000" dirty="0">
                <a:latin typeface="Galvji" panose="020B0504020202020204" pitchFamily="34" charset="77"/>
              </a:rPr>
              <a:t>M</a:t>
            </a:r>
            <a:r>
              <a:rPr lang="en-US" sz="1000" dirty="0">
                <a:latin typeface="Galvji" panose="020B0504020202020204" pitchFamily="34" charset="77"/>
              </a:rPr>
              <a:t>u</a:t>
            </a:r>
            <a:r>
              <a:rPr lang="en-MX" sz="1000" dirty="0">
                <a:latin typeface="Galvji" panose="020B0504020202020204" pitchFamily="34" charset="77"/>
              </a:rPr>
              <a:t>tation </a:t>
            </a:r>
          </a:p>
          <a:p>
            <a:pPr algn="ctr"/>
            <a:r>
              <a:rPr lang="en-MX" sz="1000" dirty="0">
                <a:latin typeface="Galvji" panose="020B0504020202020204" pitchFamily="34" charset="77"/>
              </a:rPr>
              <a:t>proportion</a:t>
            </a:r>
          </a:p>
        </p:txBody>
      </p:sp>
      <p:sp>
        <p:nvSpPr>
          <p:cNvPr id="22" name="TextBox 21">
            <a:extLst>
              <a:ext uri="{FF2B5EF4-FFF2-40B4-BE49-F238E27FC236}">
                <a16:creationId xmlns:a16="http://schemas.microsoft.com/office/drawing/2014/main" id="{84F53E31-ABE3-E4F0-AB38-C4B59E97538E}"/>
              </a:ext>
            </a:extLst>
          </p:cNvPr>
          <p:cNvSpPr txBox="1"/>
          <p:nvPr/>
        </p:nvSpPr>
        <p:spPr>
          <a:xfrm>
            <a:off x="7942228" y="5601490"/>
            <a:ext cx="3781168" cy="1200329"/>
          </a:xfrm>
          <a:prstGeom prst="rect">
            <a:avLst/>
          </a:prstGeom>
          <a:noFill/>
        </p:spPr>
        <p:txBody>
          <a:bodyPr wrap="square" rtlCol="0">
            <a:spAutoFit/>
          </a:bodyPr>
          <a:lstStyle/>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identify patterns of mutations in my samples?</a:t>
            </a:r>
          </a:p>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do I associate them to etiological factors?</a:t>
            </a:r>
          </a:p>
        </p:txBody>
      </p:sp>
    </p:spTree>
    <p:extLst>
      <p:ext uri="{BB962C8B-B14F-4D97-AF65-F5344CB8AC3E}">
        <p14:creationId xmlns:p14="http://schemas.microsoft.com/office/powerpoint/2010/main" val="200604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sp>
        <p:nvSpPr>
          <p:cNvPr id="24" name="TextBox 23">
            <a:extLst>
              <a:ext uri="{FF2B5EF4-FFF2-40B4-BE49-F238E27FC236}">
                <a16:creationId xmlns:a16="http://schemas.microsoft.com/office/drawing/2014/main" id="{5537231B-D4AC-4AB3-FA04-0988DBD63425}"/>
              </a:ext>
            </a:extLst>
          </p:cNvPr>
          <p:cNvSpPr txBox="1"/>
          <p:nvPr/>
        </p:nvSpPr>
        <p:spPr>
          <a:xfrm>
            <a:off x="778476" y="1470454"/>
            <a:ext cx="5415490" cy="4836196"/>
          </a:xfrm>
          <a:prstGeom prst="rect">
            <a:avLst/>
          </a:prstGeom>
          <a:noFill/>
        </p:spPr>
        <p:txBody>
          <a:bodyPr wrap="squar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Data formats and QC</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 calling</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Identifying gene drivers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Mutational signature analysis</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Special sessions: Clinical </a:t>
            </a:r>
          </a:p>
          <a:p>
            <a:pPr>
              <a:lnSpc>
                <a:spcPct val="150000"/>
              </a:lnSpc>
            </a:pPr>
            <a:r>
              <a:rPr lang="en-MX" sz="2400" dirty="0">
                <a:latin typeface="Galvji" panose="020B0504020202020204" pitchFamily="34" charset="77"/>
              </a:rPr>
              <a:t>challenges and the role of genomics, tumour board</a:t>
            </a:r>
          </a:p>
        </p:txBody>
      </p:sp>
      <p:pic>
        <p:nvPicPr>
          <p:cNvPr id="2" name="Picture 4" descr="FASTQ file format example. | Download Scientific Diagram">
            <a:extLst>
              <a:ext uri="{FF2B5EF4-FFF2-40B4-BE49-F238E27FC236}">
                <a16:creationId xmlns:a16="http://schemas.microsoft.com/office/drawing/2014/main" id="{D17F22D4-7A39-C7FB-69DD-93B062397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r="8864"/>
          <a:stretch/>
        </p:blipFill>
        <p:spPr bwMode="auto">
          <a:xfrm>
            <a:off x="7146654" y="1266049"/>
            <a:ext cx="2724065" cy="876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Seq System | Focused power for targeted gene and small genome sequencing">
            <a:extLst>
              <a:ext uri="{FF2B5EF4-FFF2-40B4-BE49-F238E27FC236}">
                <a16:creationId xmlns:a16="http://schemas.microsoft.com/office/drawing/2014/main" id="{F8D47A8D-E9D8-1E40-9548-841AD67DF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285" y="1231064"/>
            <a:ext cx="2276140" cy="1707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74FFA489-E13B-8C37-CE96-B63706B9166A}"/>
              </a:ext>
            </a:extLst>
          </p:cNvPr>
          <p:cNvPicPr>
            <a:picLocks noChangeAspect="1"/>
          </p:cNvPicPr>
          <p:nvPr/>
        </p:nvPicPr>
        <p:blipFill>
          <a:blip r:embed="rId5"/>
          <a:stretch>
            <a:fillRect/>
          </a:stretch>
        </p:blipFill>
        <p:spPr>
          <a:xfrm>
            <a:off x="7478278" y="2771447"/>
            <a:ext cx="3101215" cy="812223"/>
          </a:xfrm>
          <a:prstGeom prst="rect">
            <a:avLst/>
          </a:prstGeom>
        </p:spPr>
      </p:pic>
      <p:sp>
        <p:nvSpPr>
          <p:cNvPr id="6" name="Down Arrow 5">
            <a:extLst>
              <a:ext uri="{FF2B5EF4-FFF2-40B4-BE49-F238E27FC236}">
                <a16:creationId xmlns:a16="http://schemas.microsoft.com/office/drawing/2014/main" id="{DDAB9F40-3E4D-2D0B-E237-B94038BF0B9E}"/>
              </a:ext>
            </a:extLst>
          </p:cNvPr>
          <p:cNvSpPr/>
          <p:nvPr/>
        </p:nvSpPr>
        <p:spPr>
          <a:xfrm>
            <a:off x="8872151" y="228600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7" name="Picture 2" descr="Our review describing IntoGen titled “A compendium of mutational cancer  driver genes” published in Nature Reviews Cancer – BBGLab">
            <a:extLst>
              <a:ext uri="{FF2B5EF4-FFF2-40B4-BE49-F238E27FC236}">
                <a16:creationId xmlns:a16="http://schemas.microsoft.com/office/drawing/2014/main" id="{E0D19BFD-FEA8-AD78-767D-2EBE0FD92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561" y="3673701"/>
            <a:ext cx="2107763" cy="181163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DBA48F69-3495-B7A1-BDF8-B2D4E99D4150}"/>
              </a:ext>
            </a:extLst>
          </p:cNvPr>
          <p:cNvSpPr/>
          <p:nvPr/>
        </p:nvSpPr>
        <p:spPr>
          <a:xfrm rot="2430917">
            <a:off x="7064751" y="3318120"/>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9" name="Down Arrow 8">
            <a:extLst>
              <a:ext uri="{FF2B5EF4-FFF2-40B4-BE49-F238E27FC236}">
                <a16:creationId xmlns:a16="http://schemas.microsoft.com/office/drawing/2014/main" id="{87E2B4FE-56AE-3E9F-D64F-B3C13C435709}"/>
              </a:ext>
            </a:extLst>
          </p:cNvPr>
          <p:cNvSpPr/>
          <p:nvPr/>
        </p:nvSpPr>
        <p:spPr>
          <a:xfrm rot="19081608">
            <a:off x="10474693" y="3232079"/>
            <a:ext cx="457200" cy="395416"/>
          </a:xfrm>
          <a:prstGeom prst="down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10" name="Picture 6" descr="Mutagenesis Assay">
            <a:extLst>
              <a:ext uri="{FF2B5EF4-FFF2-40B4-BE49-F238E27FC236}">
                <a16:creationId xmlns:a16="http://schemas.microsoft.com/office/drawing/2014/main" id="{984E5B14-FFCE-70E8-354D-9766AD003A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63" r="52274" b="15793"/>
          <a:stretch/>
        </p:blipFill>
        <p:spPr bwMode="auto">
          <a:xfrm>
            <a:off x="8822550" y="4301334"/>
            <a:ext cx="1187267" cy="10180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Mutagenesis Assay">
            <a:extLst>
              <a:ext uri="{FF2B5EF4-FFF2-40B4-BE49-F238E27FC236}">
                <a16:creationId xmlns:a16="http://schemas.microsoft.com/office/drawing/2014/main" id="{EC2B1D11-7DE0-4C3E-6C50-02CF7CF3A2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7280" r="14156" b="15793"/>
          <a:stretch/>
        </p:blipFill>
        <p:spPr bwMode="auto">
          <a:xfrm>
            <a:off x="10082879" y="4301334"/>
            <a:ext cx="1187267" cy="10180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utagenesis Assay">
            <a:extLst>
              <a:ext uri="{FF2B5EF4-FFF2-40B4-BE49-F238E27FC236}">
                <a16:creationId xmlns:a16="http://schemas.microsoft.com/office/drawing/2014/main" id="{754E8D00-8389-1C31-3D33-174BACB1E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395" b="50705"/>
          <a:stretch/>
        </p:blipFill>
        <p:spPr bwMode="auto">
          <a:xfrm>
            <a:off x="11277448" y="4170368"/>
            <a:ext cx="892199" cy="118261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Dim (Medium Sun) outline">
            <a:extLst>
              <a:ext uri="{FF2B5EF4-FFF2-40B4-BE49-F238E27FC236}">
                <a16:creationId xmlns:a16="http://schemas.microsoft.com/office/drawing/2014/main" id="{5B018F55-696F-2DD5-F4DD-061778A2BF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0000">
            <a:off x="10322520" y="3654764"/>
            <a:ext cx="608281" cy="608281"/>
          </a:xfrm>
          <a:prstGeom prst="rect">
            <a:avLst/>
          </a:prstGeom>
        </p:spPr>
      </p:pic>
      <p:pic>
        <p:nvPicPr>
          <p:cNvPr id="14" name="Graphic 13" descr="Smoking outline">
            <a:extLst>
              <a:ext uri="{FF2B5EF4-FFF2-40B4-BE49-F238E27FC236}">
                <a16:creationId xmlns:a16="http://schemas.microsoft.com/office/drawing/2014/main" id="{1D0030BA-421C-2D3B-64D4-CA295C364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03661" y="3695111"/>
            <a:ext cx="527581" cy="527581"/>
          </a:xfrm>
          <a:prstGeom prst="rect">
            <a:avLst/>
          </a:prstGeom>
        </p:spPr>
      </p:pic>
      <p:cxnSp>
        <p:nvCxnSpPr>
          <p:cNvPr id="15" name="Straight Arrow Connector 14">
            <a:extLst>
              <a:ext uri="{FF2B5EF4-FFF2-40B4-BE49-F238E27FC236}">
                <a16:creationId xmlns:a16="http://schemas.microsoft.com/office/drawing/2014/main" id="{C9EBF652-D92D-4FA6-40F9-FBB6D5A47EE7}"/>
              </a:ext>
            </a:extLst>
          </p:cNvPr>
          <p:cNvCxnSpPr>
            <a:cxnSpLocks/>
          </p:cNvCxnSpPr>
          <p:nvPr/>
        </p:nvCxnSpPr>
        <p:spPr>
          <a:xfrm>
            <a:off x="9394033" y="4195009"/>
            <a:ext cx="0" cy="10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5571A4-5ECD-C47F-9791-F01156CE7FD1}"/>
              </a:ext>
            </a:extLst>
          </p:cNvPr>
          <p:cNvCxnSpPr>
            <a:cxnSpLocks/>
          </p:cNvCxnSpPr>
          <p:nvPr/>
        </p:nvCxnSpPr>
        <p:spPr>
          <a:xfrm>
            <a:off x="10657483" y="4190451"/>
            <a:ext cx="0" cy="106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0922477-598B-460A-0665-6F50F6B04E30}"/>
              </a:ext>
            </a:extLst>
          </p:cNvPr>
          <p:cNvSpPr/>
          <p:nvPr/>
        </p:nvSpPr>
        <p:spPr>
          <a:xfrm>
            <a:off x="8849729" y="4335962"/>
            <a:ext cx="1156912" cy="95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8" name="Rectangle 17">
            <a:extLst>
              <a:ext uri="{FF2B5EF4-FFF2-40B4-BE49-F238E27FC236}">
                <a16:creationId xmlns:a16="http://schemas.microsoft.com/office/drawing/2014/main" id="{C2ADE86F-9E80-7882-A4E1-2CEE71C41F88}"/>
              </a:ext>
            </a:extLst>
          </p:cNvPr>
          <p:cNvSpPr/>
          <p:nvPr/>
        </p:nvSpPr>
        <p:spPr>
          <a:xfrm>
            <a:off x="10086359" y="4335962"/>
            <a:ext cx="1156912" cy="95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9" name="TextBox 18">
            <a:extLst>
              <a:ext uri="{FF2B5EF4-FFF2-40B4-BE49-F238E27FC236}">
                <a16:creationId xmlns:a16="http://schemas.microsoft.com/office/drawing/2014/main" id="{65E0DEB2-7369-DC5D-42A8-15272E799E37}"/>
              </a:ext>
            </a:extLst>
          </p:cNvPr>
          <p:cNvSpPr txBox="1"/>
          <p:nvPr/>
        </p:nvSpPr>
        <p:spPr>
          <a:xfrm>
            <a:off x="9710022" y="5352982"/>
            <a:ext cx="745717" cy="246221"/>
          </a:xfrm>
          <a:prstGeom prst="rect">
            <a:avLst/>
          </a:prstGeom>
          <a:noFill/>
        </p:spPr>
        <p:txBody>
          <a:bodyPr wrap="none" rtlCol="0">
            <a:spAutoFit/>
          </a:bodyPr>
          <a:lstStyle/>
          <a:p>
            <a:r>
              <a:rPr lang="en-MX" sz="1000" dirty="0">
                <a:latin typeface="Galvji" panose="020B0504020202020204" pitchFamily="34" charset="77"/>
              </a:rPr>
              <a:t>Tumours</a:t>
            </a:r>
          </a:p>
        </p:txBody>
      </p:sp>
      <p:sp>
        <p:nvSpPr>
          <p:cNvPr id="20" name="TextBox 19">
            <a:extLst>
              <a:ext uri="{FF2B5EF4-FFF2-40B4-BE49-F238E27FC236}">
                <a16:creationId xmlns:a16="http://schemas.microsoft.com/office/drawing/2014/main" id="{5DC63FD1-1793-A842-6039-6285145D82C6}"/>
              </a:ext>
            </a:extLst>
          </p:cNvPr>
          <p:cNvSpPr txBox="1"/>
          <p:nvPr/>
        </p:nvSpPr>
        <p:spPr>
          <a:xfrm rot="16200000">
            <a:off x="8199803" y="4610320"/>
            <a:ext cx="862736" cy="400110"/>
          </a:xfrm>
          <a:prstGeom prst="rect">
            <a:avLst/>
          </a:prstGeom>
          <a:noFill/>
        </p:spPr>
        <p:txBody>
          <a:bodyPr wrap="none" rtlCol="0">
            <a:spAutoFit/>
          </a:bodyPr>
          <a:lstStyle/>
          <a:p>
            <a:pPr algn="ctr"/>
            <a:r>
              <a:rPr lang="en-MX" sz="1000" dirty="0">
                <a:latin typeface="Galvji" panose="020B0504020202020204" pitchFamily="34" charset="77"/>
              </a:rPr>
              <a:t>M</a:t>
            </a:r>
            <a:r>
              <a:rPr lang="en-US" sz="1000" dirty="0">
                <a:latin typeface="Galvji" panose="020B0504020202020204" pitchFamily="34" charset="77"/>
              </a:rPr>
              <a:t>u</a:t>
            </a:r>
            <a:r>
              <a:rPr lang="en-MX" sz="1000" dirty="0">
                <a:latin typeface="Galvji" panose="020B0504020202020204" pitchFamily="34" charset="77"/>
              </a:rPr>
              <a:t>tation </a:t>
            </a:r>
          </a:p>
          <a:p>
            <a:pPr algn="ctr"/>
            <a:r>
              <a:rPr lang="en-MX" sz="1000" dirty="0">
                <a:latin typeface="Galvji" panose="020B0504020202020204" pitchFamily="34" charset="77"/>
              </a:rPr>
              <a:t>proportion</a:t>
            </a:r>
          </a:p>
        </p:txBody>
      </p:sp>
      <p:sp>
        <p:nvSpPr>
          <p:cNvPr id="21" name="TextBox 20">
            <a:extLst>
              <a:ext uri="{FF2B5EF4-FFF2-40B4-BE49-F238E27FC236}">
                <a16:creationId xmlns:a16="http://schemas.microsoft.com/office/drawing/2014/main" id="{9E0CFF41-3DCD-3EE7-9906-37985A2913EA}"/>
              </a:ext>
            </a:extLst>
          </p:cNvPr>
          <p:cNvSpPr txBox="1"/>
          <p:nvPr/>
        </p:nvSpPr>
        <p:spPr>
          <a:xfrm>
            <a:off x="6619945" y="5600092"/>
            <a:ext cx="4983049" cy="646331"/>
          </a:xfrm>
          <a:prstGeom prst="rect">
            <a:avLst/>
          </a:prstGeom>
          <a:noFill/>
        </p:spPr>
        <p:txBody>
          <a:bodyPr wrap="square" rtlCol="0">
            <a:spAutoFit/>
          </a:bodyPr>
          <a:lstStyle/>
          <a:p>
            <a:pPr marL="285750" indent="-285750">
              <a:buFont typeface="Arial" panose="020B0604020202020204" pitchFamily="34" charset="0"/>
              <a:buChar char="•"/>
            </a:pPr>
            <a:r>
              <a:rPr lang="en-MX" dirty="0">
                <a:solidFill>
                  <a:schemeClr val="accent6">
                    <a:lumMod val="75000"/>
                  </a:schemeClr>
                </a:solidFill>
                <a:latin typeface="Galvji" panose="020B0504020202020204" pitchFamily="34" charset="77"/>
              </a:rPr>
              <a:t>How is genomics used to guide clinical decisions? </a:t>
            </a:r>
          </a:p>
        </p:txBody>
      </p:sp>
    </p:spTree>
    <p:extLst>
      <p:ext uri="{BB962C8B-B14F-4D97-AF65-F5344CB8AC3E}">
        <p14:creationId xmlns:p14="http://schemas.microsoft.com/office/powerpoint/2010/main" val="65051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7DA04-D955-7B45-A97B-C7B3351A267E}"/>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Cancer develops as cells acquire mutations </a:t>
            </a:r>
          </a:p>
        </p:txBody>
      </p:sp>
      <p:sp>
        <p:nvSpPr>
          <p:cNvPr id="7" name="TextBox 6">
            <a:extLst>
              <a:ext uri="{FF2B5EF4-FFF2-40B4-BE49-F238E27FC236}">
                <a16:creationId xmlns:a16="http://schemas.microsoft.com/office/drawing/2014/main" id="{716C51A8-E724-B78E-A659-15B00313BDA1}"/>
              </a:ext>
            </a:extLst>
          </p:cNvPr>
          <p:cNvSpPr txBox="1"/>
          <p:nvPr/>
        </p:nvSpPr>
        <p:spPr>
          <a:xfrm>
            <a:off x="8835079" y="6428443"/>
            <a:ext cx="3249608" cy="369332"/>
          </a:xfrm>
          <a:prstGeom prst="rect">
            <a:avLst/>
          </a:prstGeom>
          <a:noFill/>
        </p:spPr>
        <p:txBody>
          <a:bodyPr wrap="none" rtlCol="0">
            <a:spAutoFit/>
          </a:bodyPr>
          <a:lstStyle/>
          <a:p>
            <a:r>
              <a:rPr lang="en-US" dirty="0">
                <a:latin typeface="Galvji" panose="020B0504020202020204" pitchFamily="34" charset="77"/>
                <a:cs typeface="Euphemia UCAS" panose="020B0503040102020104" pitchFamily="34" charset="-79"/>
              </a:rPr>
              <a:t>D</a:t>
            </a:r>
            <a:r>
              <a:rPr lang="en-MX" dirty="0">
                <a:latin typeface="Galvji" panose="020B0504020202020204" pitchFamily="34" charset="77"/>
                <a:cs typeface="Euphemia UCAS" panose="020B0503040102020104" pitchFamily="34" charset="-79"/>
              </a:rPr>
              <a:t>e Visser and Joyce (2023)</a:t>
            </a:r>
          </a:p>
        </p:txBody>
      </p:sp>
      <p:pic>
        <p:nvPicPr>
          <p:cNvPr id="9" name="Picture 8" descr="A diagram of a cell division&#10;&#10;Description automatically generated">
            <a:extLst>
              <a:ext uri="{FF2B5EF4-FFF2-40B4-BE49-F238E27FC236}">
                <a16:creationId xmlns:a16="http://schemas.microsoft.com/office/drawing/2014/main" id="{4998E2E0-80E2-14CC-AC71-3BC18E970611}"/>
              </a:ext>
            </a:extLst>
          </p:cNvPr>
          <p:cNvPicPr>
            <a:picLocks noChangeAspect="1"/>
          </p:cNvPicPr>
          <p:nvPr/>
        </p:nvPicPr>
        <p:blipFill>
          <a:blip r:embed="rId2"/>
          <a:stretch>
            <a:fillRect/>
          </a:stretch>
        </p:blipFill>
        <p:spPr>
          <a:xfrm>
            <a:off x="2265111" y="950083"/>
            <a:ext cx="7798313" cy="5391619"/>
          </a:xfrm>
          <a:prstGeom prst="rect">
            <a:avLst/>
          </a:prstGeom>
        </p:spPr>
      </p:pic>
      <p:sp>
        <p:nvSpPr>
          <p:cNvPr id="10" name="Lightning Bolt 9">
            <a:extLst>
              <a:ext uri="{FF2B5EF4-FFF2-40B4-BE49-F238E27FC236}">
                <a16:creationId xmlns:a16="http://schemas.microsoft.com/office/drawing/2014/main" id="{4D7A2FBB-DB0D-628B-7057-3DDE98DE4FF4}"/>
              </a:ext>
            </a:extLst>
          </p:cNvPr>
          <p:cNvSpPr/>
          <p:nvPr/>
        </p:nvSpPr>
        <p:spPr>
          <a:xfrm rot="806840">
            <a:off x="3966417" y="1294850"/>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Lightning Bolt 10">
            <a:extLst>
              <a:ext uri="{FF2B5EF4-FFF2-40B4-BE49-F238E27FC236}">
                <a16:creationId xmlns:a16="http://schemas.microsoft.com/office/drawing/2014/main" id="{E6485CA7-CE7A-FC5E-1BFB-CFCA0AE69794}"/>
              </a:ext>
            </a:extLst>
          </p:cNvPr>
          <p:cNvSpPr/>
          <p:nvPr/>
        </p:nvSpPr>
        <p:spPr>
          <a:xfrm rot="806840">
            <a:off x="6849357" y="122535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TextBox 2">
            <a:extLst>
              <a:ext uri="{FF2B5EF4-FFF2-40B4-BE49-F238E27FC236}">
                <a16:creationId xmlns:a16="http://schemas.microsoft.com/office/drawing/2014/main" id="{8ABCE1AA-D62D-8654-F8AF-8DD670592F94}"/>
              </a:ext>
            </a:extLst>
          </p:cNvPr>
          <p:cNvSpPr txBox="1"/>
          <p:nvPr/>
        </p:nvSpPr>
        <p:spPr>
          <a:xfrm>
            <a:off x="6430222" y="1808368"/>
            <a:ext cx="1989756" cy="646331"/>
          </a:xfrm>
          <a:prstGeom prst="rect">
            <a:avLst/>
          </a:prstGeom>
          <a:noFill/>
        </p:spPr>
        <p:txBody>
          <a:bodyPr wrap="square" rtlCol="0">
            <a:spAutoFit/>
          </a:bodyPr>
          <a:lstStyle/>
          <a:p>
            <a:r>
              <a:rPr lang="en-MX" sz="1200" dirty="0">
                <a:latin typeface="Galvji" panose="020B0504020202020204" pitchFamily="34" charset="77"/>
              </a:rPr>
              <a:t>Altered cell cycle</a:t>
            </a:r>
          </a:p>
          <a:p>
            <a:r>
              <a:rPr lang="en-MX" sz="1200" dirty="0">
                <a:latin typeface="Galvji" panose="020B0504020202020204" pitchFamily="34" charset="77"/>
              </a:rPr>
              <a:t>Abnormal telomere regulation</a:t>
            </a:r>
          </a:p>
        </p:txBody>
      </p:sp>
      <p:sp>
        <p:nvSpPr>
          <p:cNvPr id="4" name="TextBox 3">
            <a:extLst>
              <a:ext uri="{FF2B5EF4-FFF2-40B4-BE49-F238E27FC236}">
                <a16:creationId xmlns:a16="http://schemas.microsoft.com/office/drawing/2014/main" id="{711DCEE6-5059-744A-A141-198C71079952}"/>
              </a:ext>
            </a:extLst>
          </p:cNvPr>
          <p:cNvSpPr txBox="1"/>
          <p:nvPr/>
        </p:nvSpPr>
        <p:spPr>
          <a:xfrm>
            <a:off x="3889336" y="1943495"/>
            <a:ext cx="1424530" cy="461665"/>
          </a:xfrm>
          <a:prstGeom prst="rect">
            <a:avLst/>
          </a:prstGeom>
          <a:noFill/>
        </p:spPr>
        <p:txBody>
          <a:bodyPr wrap="square" rtlCol="0">
            <a:spAutoFit/>
          </a:bodyPr>
          <a:lstStyle/>
          <a:p>
            <a:r>
              <a:rPr lang="en-MX" sz="1200" dirty="0">
                <a:latin typeface="Galvji" panose="020B0504020202020204" pitchFamily="34" charset="77"/>
              </a:rPr>
              <a:t>Increased growth</a:t>
            </a:r>
          </a:p>
        </p:txBody>
      </p:sp>
      <p:sp>
        <p:nvSpPr>
          <p:cNvPr id="14" name="TextBox 13">
            <a:extLst>
              <a:ext uri="{FF2B5EF4-FFF2-40B4-BE49-F238E27FC236}">
                <a16:creationId xmlns:a16="http://schemas.microsoft.com/office/drawing/2014/main" id="{B30413F7-586B-28FA-4536-7F64B5DAC525}"/>
              </a:ext>
            </a:extLst>
          </p:cNvPr>
          <p:cNvSpPr txBox="1"/>
          <p:nvPr/>
        </p:nvSpPr>
        <p:spPr>
          <a:xfrm>
            <a:off x="10459883" y="3282443"/>
            <a:ext cx="1836133" cy="1246495"/>
          </a:xfrm>
          <a:prstGeom prst="rect">
            <a:avLst/>
          </a:prstGeom>
          <a:noFill/>
        </p:spPr>
        <p:txBody>
          <a:bodyPr wrap="square" rtlCol="0">
            <a:spAutoFit/>
          </a:bodyPr>
          <a:lstStyle/>
          <a:p>
            <a:r>
              <a:rPr lang="en-MX" sz="1500" b="1" u="sng" dirty="0">
                <a:latin typeface="Galvji" panose="020B0504020202020204" pitchFamily="34" charset="77"/>
              </a:rPr>
              <a:t>THROUGHOUT:</a:t>
            </a:r>
          </a:p>
          <a:p>
            <a:endParaRPr lang="en-MX" sz="1500" dirty="0">
              <a:latin typeface="Galvji" panose="020B0504020202020204" pitchFamily="34" charset="77"/>
            </a:endParaRPr>
          </a:p>
          <a:p>
            <a:r>
              <a:rPr lang="en-MX" sz="1500" dirty="0">
                <a:latin typeface="Galvji" panose="020B0504020202020204" pitchFamily="34" charset="77"/>
              </a:rPr>
              <a:t>How does this inform clinical decisions?</a:t>
            </a:r>
            <a:endParaRPr lang="en-MX" sz="1500" dirty="0">
              <a:solidFill>
                <a:schemeClr val="accent6">
                  <a:lumMod val="75000"/>
                </a:schemeClr>
              </a:solidFill>
              <a:latin typeface="Galvji" panose="020B0504020202020204" pitchFamily="34" charset="77"/>
            </a:endParaRPr>
          </a:p>
        </p:txBody>
      </p:sp>
      <p:sp>
        <p:nvSpPr>
          <p:cNvPr id="15" name="Lightning Bolt 14">
            <a:extLst>
              <a:ext uri="{FF2B5EF4-FFF2-40B4-BE49-F238E27FC236}">
                <a16:creationId xmlns:a16="http://schemas.microsoft.com/office/drawing/2014/main" id="{6CA67AE0-FAE1-2B1A-924E-56339484FAC6}"/>
              </a:ext>
            </a:extLst>
          </p:cNvPr>
          <p:cNvSpPr/>
          <p:nvPr/>
        </p:nvSpPr>
        <p:spPr>
          <a:xfrm rot="806840">
            <a:off x="104329" y="135136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6" name="TextBox 15">
            <a:extLst>
              <a:ext uri="{FF2B5EF4-FFF2-40B4-BE49-F238E27FC236}">
                <a16:creationId xmlns:a16="http://schemas.microsoft.com/office/drawing/2014/main" id="{185DEEC1-936D-7DDA-4869-83D4C5887712}"/>
              </a:ext>
            </a:extLst>
          </p:cNvPr>
          <p:cNvSpPr txBox="1"/>
          <p:nvPr/>
        </p:nvSpPr>
        <p:spPr>
          <a:xfrm>
            <a:off x="551797" y="1413836"/>
            <a:ext cx="1213794" cy="369332"/>
          </a:xfrm>
          <a:prstGeom prst="rect">
            <a:avLst/>
          </a:prstGeom>
          <a:noFill/>
        </p:spPr>
        <p:txBody>
          <a:bodyPr wrap="none" rtlCol="0">
            <a:spAutoFit/>
          </a:bodyPr>
          <a:lstStyle/>
          <a:p>
            <a:r>
              <a:rPr lang="es-ES" dirty="0" err="1">
                <a:latin typeface="Galvji" panose="020B0504020202020204" pitchFamily="34" charset="77"/>
                <a:cs typeface="Euphemia UCAS" panose="020B0503040102020104" pitchFamily="34" charset="-79"/>
              </a:rPr>
              <a:t>Mutation</a:t>
            </a:r>
            <a:endParaRPr lang="es-ES" dirty="0">
              <a:latin typeface="Galvji" panose="020B0504020202020204" pitchFamily="34" charset="77"/>
              <a:cs typeface="Euphemia UCAS" panose="020B0503040102020104" pitchFamily="34" charset="-79"/>
            </a:endParaRPr>
          </a:p>
        </p:txBody>
      </p:sp>
      <p:sp>
        <p:nvSpPr>
          <p:cNvPr id="17" name="TextBox 16">
            <a:extLst>
              <a:ext uri="{FF2B5EF4-FFF2-40B4-BE49-F238E27FC236}">
                <a16:creationId xmlns:a16="http://schemas.microsoft.com/office/drawing/2014/main" id="{03C0FEB1-9BAD-0D9A-E285-2CC49B105A5D}"/>
              </a:ext>
            </a:extLst>
          </p:cNvPr>
          <p:cNvSpPr txBox="1"/>
          <p:nvPr/>
        </p:nvSpPr>
        <p:spPr>
          <a:xfrm>
            <a:off x="0" y="2049969"/>
            <a:ext cx="2266678" cy="2862322"/>
          </a:xfrm>
          <a:prstGeom prst="rect">
            <a:avLst/>
          </a:prstGeom>
          <a:noFill/>
        </p:spPr>
        <p:txBody>
          <a:bodyPr wrap="square" rtlCol="0">
            <a:spAutoFit/>
          </a:bodyPr>
          <a:lstStyle/>
          <a:p>
            <a:r>
              <a:rPr lang="en-MX" sz="1500" b="1" u="sng" dirty="0">
                <a:latin typeface="Galvji" panose="020B0504020202020204" pitchFamily="34" charset="77"/>
              </a:rPr>
              <a:t>DAY 2:</a:t>
            </a:r>
          </a:p>
          <a:p>
            <a:pPr marL="285750" indent="-285750">
              <a:buFont typeface="Courier New" panose="02070309020205020404" pitchFamily="49" charset="0"/>
              <a:buChar char="o"/>
            </a:pPr>
            <a:r>
              <a:rPr lang="en-MX" sz="1500" dirty="0">
                <a:latin typeface="Galvji" panose="020B0504020202020204" pitchFamily="34" charset="77"/>
              </a:rPr>
              <a:t>Identification of </a:t>
            </a:r>
            <a:r>
              <a:rPr lang="en-MX" sz="1500" dirty="0">
                <a:solidFill>
                  <a:schemeClr val="accent6">
                    <a:lumMod val="75000"/>
                  </a:schemeClr>
                </a:solidFill>
                <a:latin typeface="Galvji" panose="020B0504020202020204" pitchFamily="34" charset="77"/>
              </a:rPr>
              <a:t>mutations</a:t>
            </a:r>
          </a:p>
          <a:p>
            <a:pPr marL="285750" indent="-285750">
              <a:buFont typeface="Courier New" panose="02070309020205020404" pitchFamily="49" charset="0"/>
              <a:buChar char="o"/>
            </a:pPr>
            <a:endParaRPr lang="en-MX" sz="1500" dirty="0">
              <a:solidFill>
                <a:schemeClr val="accent6">
                  <a:lumMod val="75000"/>
                </a:schemeClr>
              </a:solidFill>
              <a:latin typeface="Galvji" panose="020B0504020202020204" pitchFamily="34" charset="77"/>
            </a:endParaRPr>
          </a:p>
          <a:p>
            <a:r>
              <a:rPr lang="en-MX" sz="1500" b="1" u="sng" dirty="0">
                <a:latin typeface="Galvji" panose="020B0504020202020204" pitchFamily="34" charset="77"/>
              </a:rPr>
              <a:t>DAY 4:</a:t>
            </a:r>
            <a:endParaRPr lang="en-MX" sz="1500" dirty="0">
              <a:latin typeface="Galvji" panose="020B0504020202020204" pitchFamily="34" charset="77"/>
            </a:endParaRPr>
          </a:p>
          <a:p>
            <a:pPr marL="285750" indent="-285750">
              <a:buFont typeface="Courier New" panose="02070309020205020404" pitchFamily="49" charset="0"/>
              <a:buChar char="o"/>
            </a:pPr>
            <a:r>
              <a:rPr lang="en-MX" sz="1500" dirty="0">
                <a:latin typeface="Galvji" panose="020B0504020202020204" pitchFamily="34" charset="77"/>
              </a:rPr>
              <a:t>Identification of </a:t>
            </a:r>
            <a:r>
              <a:rPr lang="en-MX" sz="1500" dirty="0">
                <a:solidFill>
                  <a:schemeClr val="accent6">
                    <a:lumMod val="75000"/>
                  </a:schemeClr>
                </a:solidFill>
                <a:latin typeface="Galvji" panose="020B0504020202020204" pitchFamily="34" charset="77"/>
              </a:rPr>
              <a:t>potential etiological factors</a:t>
            </a:r>
          </a:p>
          <a:p>
            <a:pPr marL="285750" indent="-285750">
              <a:buFont typeface="Courier New" panose="02070309020205020404" pitchFamily="49" charset="0"/>
              <a:buChar char="o"/>
            </a:pPr>
            <a:endParaRPr lang="en-MX" sz="1500" dirty="0">
              <a:solidFill>
                <a:schemeClr val="accent6">
                  <a:lumMod val="75000"/>
                </a:schemeClr>
              </a:solidFill>
              <a:latin typeface="Galvji" panose="020B0504020202020204" pitchFamily="34" charset="77"/>
            </a:endParaRPr>
          </a:p>
          <a:p>
            <a:r>
              <a:rPr lang="en-MX" sz="1500" b="1" u="sng" dirty="0">
                <a:latin typeface="Galvji" panose="020B0504020202020204" pitchFamily="34" charset="77"/>
              </a:rPr>
              <a:t>DAY 3:</a:t>
            </a:r>
            <a:endParaRPr lang="en-MX" sz="1500" dirty="0">
              <a:latin typeface="Galvji" panose="020B0504020202020204" pitchFamily="34" charset="77"/>
            </a:endParaRPr>
          </a:p>
          <a:p>
            <a:pPr marL="285750" indent="-285750">
              <a:buFont typeface="Courier New" panose="02070309020205020404" pitchFamily="49" charset="0"/>
              <a:buChar char="o"/>
            </a:pPr>
            <a:r>
              <a:rPr lang="en-MX" sz="1500" dirty="0">
                <a:latin typeface="Galvji" panose="020B0504020202020204" pitchFamily="34" charset="77"/>
              </a:rPr>
              <a:t>Identification of </a:t>
            </a:r>
            <a:r>
              <a:rPr lang="en-MX" sz="1500" dirty="0">
                <a:solidFill>
                  <a:schemeClr val="accent6">
                    <a:lumMod val="75000"/>
                  </a:schemeClr>
                </a:solidFill>
                <a:latin typeface="Galvji" panose="020B0504020202020204" pitchFamily="34" charset="77"/>
              </a:rPr>
              <a:t>driver genes</a:t>
            </a:r>
          </a:p>
        </p:txBody>
      </p:sp>
      <p:pic>
        <p:nvPicPr>
          <p:cNvPr id="18" name="Picture 17" descr="A diagram of a cell division&#10;&#10;Description automatically generated">
            <a:extLst>
              <a:ext uri="{FF2B5EF4-FFF2-40B4-BE49-F238E27FC236}">
                <a16:creationId xmlns:a16="http://schemas.microsoft.com/office/drawing/2014/main" id="{D1E6E783-00F9-1730-3093-0335BD0F958D}"/>
              </a:ext>
            </a:extLst>
          </p:cNvPr>
          <p:cNvPicPr>
            <a:picLocks noChangeAspect="1"/>
          </p:cNvPicPr>
          <p:nvPr/>
        </p:nvPicPr>
        <p:blipFill>
          <a:blip r:embed="rId3"/>
          <a:stretch>
            <a:fillRect/>
          </a:stretch>
        </p:blipFill>
        <p:spPr>
          <a:xfrm>
            <a:off x="328779" y="5063390"/>
            <a:ext cx="1659829" cy="1490534"/>
          </a:xfrm>
          <a:prstGeom prst="rect">
            <a:avLst/>
          </a:prstGeom>
        </p:spPr>
      </p:pic>
      <p:sp>
        <p:nvSpPr>
          <p:cNvPr id="19" name="Right Brace 18">
            <a:extLst>
              <a:ext uri="{FF2B5EF4-FFF2-40B4-BE49-F238E27FC236}">
                <a16:creationId xmlns:a16="http://schemas.microsoft.com/office/drawing/2014/main" id="{CFF604E0-9E2A-A1FA-2939-0BACCFFE8D8C}"/>
              </a:ext>
            </a:extLst>
          </p:cNvPr>
          <p:cNvSpPr/>
          <p:nvPr/>
        </p:nvSpPr>
        <p:spPr>
          <a:xfrm>
            <a:off x="10194324" y="2631989"/>
            <a:ext cx="265559" cy="2547405"/>
          </a:xfrm>
          <a:prstGeom prst="rightBrac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spTree>
    <p:extLst>
      <p:ext uri="{BB962C8B-B14F-4D97-AF65-F5344CB8AC3E}">
        <p14:creationId xmlns:p14="http://schemas.microsoft.com/office/powerpoint/2010/main" val="117036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Topics we will cover</a:t>
            </a:r>
          </a:p>
        </p:txBody>
      </p:sp>
      <p:pic>
        <p:nvPicPr>
          <p:cNvPr id="3" name="Picture 2" descr="A close-up of a cancer genomics analysis chart&#10;&#10;AI-generated content may be incorrect.">
            <a:extLst>
              <a:ext uri="{FF2B5EF4-FFF2-40B4-BE49-F238E27FC236}">
                <a16:creationId xmlns:a16="http://schemas.microsoft.com/office/drawing/2014/main" id="{B85CE90F-F28C-523A-CEF5-A3CCAE17FED6}"/>
              </a:ext>
            </a:extLst>
          </p:cNvPr>
          <p:cNvPicPr>
            <a:picLocks noChangeAspect="1"/>
          </p:cNvPicPr>
          <p:nvPr/>
        </p:nvPicPr>
        <p:blipFill>
          <a:blip r:embed="rId3"/>
          <a:stretch>
            <a:fillRect/>
          </a:stretch>
        </p:blipFill>
        <p:spPr>
          <a:xfrm>
            <a:off x="2352877" y="853481"/>
            <a:ext cx="7772400" cy="5908695"/>
          </a:xfrm>
          <a:prstGeom prst="rect">
            <a:avLst/>
          </a:prstGeom>
        </p:spPr>
      </p:pic>
    </p:spTree>
    <p:extLst>
      <p:ext uri="{BB962C8B-B14F-4D97-AF65-F5344CB8AC3E}">
        <p14:creationId xmlns:p14="http://schemas.microsoft.com/office/powerpoint/2010/main" val="1823466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Seminars on cancer genomics and related work in Latin America</a:t>
            </a:r>
          </a:p>
        </p:txBody>
      </p:sp>
      <p:sp>
        <p:nvSpPr>
          <p:cNvPr id="23" name="TextBox 22">
            <a:extLst>
              <a:ext uri="{FF2B5EF4-FFF2-40B4-BE49-F238E27FC236}">
                <a16:creationId xmlns:a16="http://schemas.microsoft.com/office/drawing/2014/main" id="{48428EE5-F685-E5A4-B397-2D165C10414F}"/>
              </a:ext>
            </a:extLst>
          </p:cNvPr>
          <p:cNvSpPr txBox="1"/>
          <p:nvPr/>
        </p:nvSpPr>
        <p:spPr>
          <a:xfrm>
            <a:off x="766119" y="1957315"/>
            <a:ext cx="6005170" cy="2943370"/>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Sabarinathan Radhakrishnan (India)</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Eric Dawson (USA)</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Onnapa Kongphan (Thailand)</a:t>
            </a:r>
          </a:p>
          <a:p>
            <a:pPr marL="342900" indent="-342900">
              <a:lnSpc>
                <a:spcPct val="200000"/>
              </a:lnSpc>
              <a:buFont typeface="Courier New" panose="02070309020205020404" pitchFamily="49" charset="0"/>
              <a:buChar char="o"/>
            </a:pPr>
            <a:r>
              <a:rPr lang="en-MX" sz="2400" dirty="0">
                <a:latin typeface="Galvji" panose="020B0504020202020204" pitchFamily="34" charset="77"/>
              </a:rPr>
              <a:t>Jia Wern Pan (Malaysia)</a:t>
            </a:r>
          </a:p>
        </p:txBody>
      </p:sp>
    </p:spTree>
    <p:extLst>
      <p:ext uri="{BB962C8B-B14F-4D97-AF65-F5344CB8AC3E}">
        <p14:creationId xmlns:p14="http://schemas.microsoft.com/office/powerpoint/2010/main" val="2643392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305888"/>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Training on Advanced Learning</a:t>
            </a:r>
          </a:p>
        </p:txBody>
      </p:sp>
      <p:sp>
        <p:nvSpPr>
          <p:cNvPr id="23" name="TextBox 22">
            <a:extLst>
              <a:ext uri="{FF2B5EF4-FFF2-40B4-BE49-F238E27FC236}">
                <a16:creationId xmlns:a16="http://schemas.microsoft.com/office/drawing/2014/main" id="{48428EE5-F685-E5A4-B397-2D165C10414F}"/>
              </a:ext>
            </a:extLst>
          </p:cNvPr>
          <p:cNvSpPr txBox="1"/>
          <p:nvPr/>
        </p:nvSpPr>
        <p:spPr>
          <a:xfrm>
            <a:off x="766119" y="1957315"/>
            <a:ext cx="7204216" cy="727379"/>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Martin Aslett and Isabela Malta (WGCAC, UK)</a:t>
            </a:r>
          </a:p>
        </p:txBody>
      </p:sp>
    </p:spTree>
    <p:extLst>
      <p:ext uri="{BB962C8B-B14F-4D97-AF65-F5344CB8AC3E}">
        <p14:creationId xmlns:p14="http://schemas.microsoft.com/office/powerpoint/2010/main" val="2477464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21210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Group projects</a:t>
            </a:r>
          </a:p>
        </p:txBody>
      </p:sp>
      <p:pic>
        <p:nvPicPr>
          <p:cNvPr id="31746" name="Picture 2" descr="Choose Your Pokemon V2 Cross Stitch Pattern PDF Instant - Etsy Hong Kong">
            <a:extLst>
              <a:ext uri="{FF2B5EF4-FFF2-40B4-BE49-F238E27FC236}">
                <a16:creationId xmlns:a16="http://schemas.microsoft.com/office/drawing/2014/main" id="{EF926539-02DC-098D-C731-1C6E99D9E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08" y="944574"/>
            <a:ext cx="7239000" cy="553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C984FA-F6DE-D231-D36C-BA0B59FDE76D}"/>
              </a:ext>
            </a:extLst>
          </p:cNvPr>
          <p:cNvSpPr txBox="1"/>
          <p:nvPr/>
        </p:nvSpPr>
        <p:spPr>
          <a:xfrm>
            <a:off x="8479824" y="944574"/>
            <a:ext cx="2165978" cy="2943370"/>
          </a:xfrm>
          <a:prstGeom prst="rect">
            <a:avLst/>
          </a:prstGeom>
          <a:noFill/>
        </p:spPr>
        <p:txBody>
          <a:bodyPr wrap="none" rtlCol="0">
            <a:spAutoFit/>
          </a:bodyPr>
          <a:lstStyle/>
          <a:p>
            <a:pPr marL="342900" indent="-342900">
              <a:lnSpc>
                <a:spcPct val="200000"/>
              </a:lnSpc>
              <a:buFont typeface="Courier New" panose="02070309020205020404" pitchFamily="49" charset="0"/>
              <a:buChar char="o"/>
            </a:pPr>
            <a:r>
              <a:rPr lang="en-MX" sz="2400" dirty="0">
                <a:latin typeface="Galvji" panose="020B0504020202020204" pitchFamily="34" charset="77"/>
              </a:rPr>
              <a:t>Melanoma</a:t>
            </a:r>
          </a:p>
          <a:p>
            <a:pPr marL="342900" indent="-342900">
              <a:lnSpc>
                <a:spcPct val="200000"/>
              </a:lnSpc>
              <a:buFont typeface="Courier New" panose="02070309020205020404" pitchFamily="49" charset="0"/>
              <a:buChar char="o"/>
            </a:pPr>
            <a:r>
              <a:rPr lang="en-MX" sz="2400" dirty="0">
                <a:solidFill>
                  <a:schemeClr val="bg1">
                    <a:lumMod val="75000"/>
                  </a:schemeClr>
                </a:solidFill>
                <a:latin typeface="Galvji" panose="020B0504020202020204" pitchFamily="34" charset="77"/>
              </a:rPr>
              <a:t>Lung</a:t>
            </a:r>
          </a:p>
          <a:p>
            <a:pPr marL="342900" indent="-342900">
              <a:lnSpc>
                <a:spcPct val="200000"/>
              </a:lnSpc>
              <a:buFont typeface="Courier New" panose="02070309020205020404" pitchFamily="49" charset="0"/>
              <a:buChar char="o"/>
            </a:pPr>
            <a:r>
              <a:rPr lang="en-MX" sz="2400" dirty="0">
                <a:solidFill>
                  <a:srgbClr val="7030A0"/>
                </a:solidFill>
                <a:latin typeface="Galvji" panose="020B0504020202020204" pitchFamily="34" charset="77"/>
              </a:rPr>
              <a:t>Pancreatic</a:t>
            </a:r>
          </a:p>
          <a:p>
            <a:pPr marL="342900" indent="-342900">
              <a:lnSpc>
                <a:spcPct val="200000"/>
              </a:lnSpc>
              <a:buFont typeface="Courier New" panose="02070309020205020404" pitchFamily="49" charset="0"/>
              <a:buChar char="o"/>
            </a:pPr>
            <a:r>
              <a:rPr lang="en-MX" sz="2400" dirty="0">
                <a:solidFill>
                  <a:schemeClr val="accent6">
                    <a:lumMod val="75000"/>
                  </a:schemeClr>
                </a:solidFill>
                <a:latin typeface="Galvji" panose="020B0504020202020204" pitchFamily="34" charset="77"/>
              </a:rPr>
              <a:t>Liver</a:t>
            </a:r>
          </a:p>
        </p:txBody>
      </p:sp>
      <p:pic>
        <p:nvPicPr>
          <p:cNvPr id="6" name="Picture 5" descr="A group of plastic containers with colorful ribbons&#10;&#10;Description automatically generated">
            <a:extLst>
              <a:ext uri="{FF2B5EF4-FFF2-40B4-BE49-F238E27FC236}">
                <a16:creationId xmlns:a16="http://schemas.microsoft.com/office/drawing/2014/main" id="{63472DA7-B120-EF84-E276-045AE754EAF0}"/>
              </a:ext>
            </a:extLst>
          </p:cNvPr>
          <p:cNvPicPr>
            <a:picLocks noChangeAspect="1"/>
          </p:cNvPicPr>
          <p:nvPr/>
        </p:nvPicPr>
        <p:blipFill>
          <a:blip r:embed="rId4"/>
          <a:stretch>
            <a:fillRect/>
          </a:stretch>
        </p:blipFill>
        <p:spPr>
          <a:xfrm rot="5400000">
            <a:off x="9090577" y="3620420"/>
            <a:ext cx="2233917" cy="3225858"/>
          </a:xfrm>
          <a:prstGeom prst="rect">
            <a:avLst/>
          </a:prstGeom>
        </p:spPr>
      </p:pic>
      <p:sp>
        <p:nvSpPr>
          <p:cNvPr id="7" name="TextBox 6">
            <a:extLst>
              <a:ext uri="{FF2B5EF4-FFF2-40B4-BE49-F238E27FC236}">
                <a16:creationId xmlns:a16="http://schemas.microsoft.com/office/drawing/2014/main" id="{C266C412-7848-6EF6-A828-1EFE2E740628}"/>
              </a:ext>
            </a:extLst>
          </p:cNvPr>
          <p:cNvSpPr txBox="1"/>
          <p:nvPr/>
        </p:nvSpPr>
        <p:spPr>
          <a:xfrm>
            <a:off x="9761888" y="6358431"/>
            <a:ext cx="2058577" cy="369332"/>
          </a:xfrm>
          <a:prstGeom prst="rect">
            <a:avLst/>
          </a:prstGeom>
          <a:noFill/>
        </p:spPr>
        <p:txBody>
          <a:bodyPr wrap="none" rtlCol="0">
            <a:spAutoFit/>
          </a:bodyPr>
          <a:lstStyle/>
          <a:p>
            <a:r>
              <a:rPr lang="es-ES" dirty="0">
                <a:latin typeface="Galvji" panose="020B0504020202020204" pitchFamily="34" charset="77"/>
                <a:cs typeface="Euphemia UCAS" panose="020B0503040102020104" pitchFamily="34" charset="-79"/>
              </a:rPr>
              <a:t>Ma</a:t>
            </a:r>
            <a:r>
              <a:rPr lang="en-MX" dirty="0">
                <a:latin typeface="Galvji" panose="020B0504020202020204" pitchFamily="34" charset="77"/>
                <a:cs typeface="Euphemia UCAS" panose="020B0503040102020104" pitchFamily="34" charset="-79"/>
              </a:rPr>
              <a:t>rcos Díaz Gay</a:t>
            </a:r>
          </a:p>
        </p:txBody>
      </p:sp>
    </p:spTree>
    <p:extLst>
      <p:ext uri="{BB962C8B-B14F-4D97-AF65-F5344CB8AC3E}">
        <p14:creationId xmlns:p14="http://schemas.microsoft.com/office/powerpoint/2010/main" val="3883184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F5C37-C911-4FF7-CF86-E54C3FA247DF}"/>
            </a:ext>
          </a:extLst>
        </p:cNvPr>
        <p:cNvGrpSpPr/>
        <p:nvPr/>
      </p:nvGrpSpPr>
      <p:grpSpPr>
        <a:xfrm>
          <a:off x="0" y="0"/>
          <a:ext cx="0" cy="0"/>
          <a:chOff x="0" y="0"/>
          <a:chExt cx="0" cy="0"/>
        </a:xfrm>
      </p:grpSpPr>
      <p:pic>
        <p:nvPicPr>
          <p:cNvPr id="1026" name="Picture 2" descr="cancer cells growing through normal tissue diagram">
            <a:extLst>
              <a:ext uri="{FF2B5EF4-FFF2-40B4-BE49-F238E27FC236}">
                <a16:creationId xmlns:a16="http://schemas.microsoft.com/office/drawing/2014/main" id="{13E0B3FD-CFC2-8D31-39C0-DBF451CCD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601" y="612635"/>
            <a:ext cx="9930797" cy="563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41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5012871" y="828176"/>
            <a:ext cx="12192000" cy="1200329"/>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Training </a:t>
            </a:r>
          </a:p>
          <a:p>
            <a:pPr algn="ctr"/>
            <a:r>
              <a:rPr lang="en-MX" sz="3600" dirty="0">
                <a:latin typeface="Euphemia UCAS" panose="020B0503040102020104" pitchFamily="34" charset="-79"/>
                <a:cs typeface="Euphemia UCAS" panose="020B0503040102020104" pitchFamily="34" charset="-79"/>
              </a:rPr>
              <a:t>team</a:t>
            </a:r>
          </a:p>
        </p:txBody>
      </p:sp>
      <p:pic>
        <p:nvPicPr>
          <p:cNvPr id="4" name="Picture 3" descr="A collage of two people&#10;&#10;AI-generated content may be incorrect.">
            <a:extLst>
              <a:ext uri="{FF2B5EF4-FFF2-40B4-BE49-F238E27FC236}">
                <a16:creationId xmlns:a16="http://schemas.microsoft.com/office/drawing/2014/main" id="{1AE22E9B-18A5-D724-FA33-96F6E32C20C3}"/>
              </a:ext>
            </a:extLst>
          </p:cNvPr>
          <p:cNvPicPr>
            <a:picLocks noChangeAspect="1"/>
          </p:cNvPicPr>
          <p:nvPr/>
        </p:nvPicPr>
        <p:blipFill>
          <a:blip r:embed="rId3"/>
          <a:stretch>
            <a:fillRect/>
          </a:stretch>
        </p:blipFill>
        <p:spPr>
          <a:xfrm>
            <a:off x="2209800" y="495110"/>
            <a:ext cx="7772400" cy="3066791"/>
          </a:xfrm>
          <a:prstGeom prst="rect">
            <a:avLst/>
          </a:prstGeom>
        </p:spPr>
      </p:pic>
      <p:pic>
        <p:nvPicPr>
          <p:cNvPr id="9" name="Picture 8" descr="A person in a hat pointing at a picture of a bee&#10;&#10;AI-generated content may be incorrect.">
            <a:extLst>
              <a:ext uri="{FF2B5EF4-FFF2-40B4-BE49-F238E27FC236}">
                <a16:creationId xmlns:a16="http://schemas.microsoft.com/office/drawing/2014/main" id="{0C9840D0-A0D4-E0E5-8946-28A54144B6B8}"/>
              </a:ext>
            </a:extLst>
          </p:cNvPr>
          <p:cNvPicPr>
            <a:picLocks noChangeAspect="1"/>
          </p:cNvPicPr>
          <p:nvPr/>
        </p:nvPicPr>
        <p:blipFill>
          <a:blip r:embed="rId4"/>
          <a:stretch>
            <a:fillRect/>
          </a:stretch>
        </p:blipFill>
        <p:spPr>
          <a:xfrm>
            <a:off x="9982200" y="495110"/>
            <a:ext cx="1911226" cy="2885951"/>
          </a:xfrm>
          <a:prstGeom prst="rect">
            <a:avLst/>
          </a:prstGeom>
        </p:spPr>
      </p:pic>
      <p:pic>
        <p:nvPicPr>
          <p:cNvPr id="12" name="Picture 11" descr="A collage of people with text&#10;&#10;AI-generated content may be incorrect.">
            <a:extLst>
              <a:ext uri="{FF2B5EF4-FFF2-40B4-BE49-F238E27FC236}">
                <a16:creationId xmlns:a16="http://schemas.microsoft.com/office/drawing/2014/main" id="{E0F30B4D-47F3-D9BD-56F8-CD101894B053}"/>
              </a:ext>
            </a:extLst>
          </p:cNvPr>
          <p:cNvPicPr>
            <a:picLocks noChangeAspect="1"/>
          </p:cNvPicPr>
          <p:nvPr/>
        </p:nvPicPr>
        <p:blipFill>
          <a:blip r:embed="rId5"/>
          <a:stretch>
            <a:fillRect/>
          </a:stretch>
        </p:blipFill>
        <p:spPr>
          <a:xfrm>
            <a:off x="2209800" y="3516059"/>
            <a:ext cx="7772400" cy="3341941"/>
          </a:xfrm>
          <a:prstGeom prst="rect">
            <a:avLst/>
          </a:prstGeom>
        </p:spPr>
      </p:pic>
      <p:pic>
        <p:nvPicPr>
          <p:cNvPr id="14" name="Picture 13" descr="A person with long black hair&#10;&#10;AI-generated content may be incorrect.">
            <a:extLst>
              <a:ext uri="{FF2B5EF4-FFF2-40B4-BE49-F238E27FC236}">
                <a16:creationId xmlns:a16="http://schemas.microsoft.com/office/drawing/2014/main" id="{7AB1D32C-E0F8-5C94-5880-B08CB5B592F4}"/>
              </a:ext>
            </a:extLst>
          </p:cNvPr>
          <p:cNvPicPr>
            <a:picLocks noChangeAspect="1"/>
          </p:cNvPicPr>
          <p:nvPr/>
        </p:nvPicPr>
        <p:blipFill>
          <a:blip r:embed="rId6"/>
          <a:stretch>
            <a:fillRect/>
          </a:stretch>
        </p:blipFill>
        <p:spPr>
          <a:xfrm>
            <a:off x="9982200" y="3516059"/>
            <a:ext cx="1931302" cy="3066791"/>
          </a:xfrm>
          <a:prstGeom prst="rect">
            <a:avLst/>
          </a:prstGeom>
        </p:spPr>
      </p:pic>
      <p:sp>
        <p:nvSpPr>
          <p:cNvPr id="15" name="Rectangle 14">
            <a:extLst>
              <a:ext uri="{FF2B5EF4-FFF2-40B4-BE49-F238E27FC236}">
                <a16:creationId xmlns:a16="http://schemas.microsoft.com/office/drawing/2014/main" id="{D3FA042D-BB0A-CA21-398F-3DEBCA06D3EA}"/>
              </a:ext>
            </a:extLst>
          </p:cNvPr>
          <p:cNvSpPr/>
          <p:nvPr/>
        </p:nvSpPr>
        <p:spPr>
          <a:xfrm>
            <a:off x="6534912" y="2779776"/>
            <a:ext cx="1231392" cy="4145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6" name="TextBox 15">
            <a:extLst>
              <a:ext uri="{FF2B5EF4-FFF2-40B4-BE49-F238E27FC236}">
                <a16:creationId xmlns:a16="http://schemas.microsoft.com/office/drawing/2014/main" id="{313402BD-FD59-05C9-2DC5-7B9F96BB10B7}"/>
              </a:ext>
            </a:extLst>
          </p:cNvPr>
          <p:cNvSpPr txBox="1"/>
          <p:nvPr/>
        </p:nvSpPr>
        <p:spPr>
          <a:xfrm>
            <a:off x="6370106" y="2711452"/>
            <a:ext cx="1665841" cy="523220"/>
          </a:xfrm>
          <a:prstGeom prst="rect">
            <a:avLst/>
          </a:prstGeom>
          <a:noFill/>
        </p:spPr>
        <p:txBody>
          <a:bodyPr wrap="none" rtlCol="0">
            <a:spAutoFit/>
          </a:bodyPr>
          <a:lstStyle/>
          <a:p>
            <a:r>
              <a:rPr lang="en-MX" sz="1400" dirty="0">
                <a:latin typeface="Arial" panose="020B0604020202020204" pitchFamily="34" charset="0"/>
                <a:cs typeface="Arial" panose="020B0604020202020204" pitchFamily="34" charset="0"/>
              </a:rPr>
              <a:t>EarthFrame, Corp.</a:t>
            </a:r>
          </a:p>
          <a:p>
            <a:r>
              <a:rPr lang="en-MX" sz="1400" dirty="0">
                <a:latin typeface="Arial" panose="020B0604020202020204" pitchFamily="34" charset="0"/>
                <a:cs typeface="Arial" panose="020B0604020202020204" pitchFamily="34" charset="0"/>
              </a:rPr>
              <a:t>Phileal, LLC</a:t>
            </a:r>
          </a:p>
        </p:txBody>
      </p:sp>
    </p:spTree>
    <p:extLst>
      <p:ext uri="{BB962C8B-B14F-4D97-AF65-F5344CB8AC3E}">
        <p14:creationId xmlns:p14="http://schemas.microsoft.com/office/powerpoint/2010/main" val="2890620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9AD353-F606-ADF8-1566-EA961A1A6706}"/>
              </a:ext>
            </a:extLst>
          </p:cNvPr>
          <p:cNvSpPr txBox="1"/>
          <p:nvPr/>
        </p:nvSpPr>
        <p:spPr>
          <a:xfrm>
            <a:off x="0" y="95824"/>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Organisers</a:t>
            </a:r>
          </a:p>
        </p:txBody>
      </p:sp>
      <p:pic>
        <p:nvPicPr>
          <p:cNvPr id="11" name="Picture 10" descr="A close-up of a logo&#10;&#10;Description automatically generated">
            <a:extLst>
              <a:ext uri="{FF2B5EF4-FFF2-40B4-BE49-F238E27FC236}">
                <a16:creationId xmlns:a16="http://schemas.microsoft.com/office/drawing/2014/main" id="{B8893589-C04C-5BA9-EFB2-791AB60FD69F}"/>
              </a:ext>
            </a:extLst>
          </p:cNvPr>
          <p:cNvPicPr>
            <a:picLocks noChangeAspect="1"/>
          </p:cNvPicPr>
          <p:nvPr/>
        </p:nvPicPr>
        <p:blipFill>
          <a:blip r:embed="rId3"/>
          <a:stretch>
            <a:fillRect/>
          </a:stretch>
        </p:blipFill>
        <p:spPr>
          <a:xfrm>
            <a:off x="1939592" y="4291569"/>
            <a:ext cx="4470400" cy="1625600"/>
          </a:xfrm>
          <a:prstGeom prst="rect">
            <a:avLst/>
          </a:prstGeom>
        </p:spPr>
      </p:pic>
      <p:pic>
        <p:nvPicPr>
          <p:cNvPr id="3" name="Picture 2" descr="A person and person smiling&#10;&#10;AI-generated content may be incorrect.">
            <a:extLst>
              <a:ext uri="{FF2B5EF4-FFF2-40B4-BE49-F238E27FC236}">
                <a16:creationId xmlns:a16="http://schemas.microsoft.com/office/drawing/2014/main" id="{F77CEE10-4071-B4B1-B63F-78E7CF417EDB}"/>
              </a:ext>
            </a:extLst>
          </p:cNvPr>
          <p:cNvPicPr>
            <a:picLocks noChangeAspect="1"/>
          </p:cNvPicPr>
          <p:nvPr/>
        </p:nvPicPr>
        <p:blipFill>
          <a:blip r:embed="rId4"/>
          <a:stretch>
            <a:fillRect/>
          </a:stretch>
        </p:blipFill>
        <p:spPr>
          <a:xfrm>
            <a:off x="190623" y="940831"/>
            <a:ext cx="7772400" cy="2379884"/>
          </a:xfrm>
          <a:prstGeom prst="rect">
            <a:avLst/>
          </a:prstGeom>
        </p:spPr>
      </p:pic>
      <p:pic>
        <p:nvPicPr>
          <p:cNvPr id="7" name="Picture 6" descr="A collage of women with glasses&#10;&#10;AI-generated content may be incorrect.">
            <a:extLst>
              <a:ext uri="{FF2B5EF4-FFF2-40B4-BE49-F238E27FC236}">
                <a16:creationId xmlns:a16="http://schemas.microsoft.com/office/drawing/2014/main" id="{EADED518-5AB0-3225-F798-1F1573677409}"/>
              </a:ext>
            </a:extLst>
          </p:cNvPr>
          <p:cNvPicPr>
            <a:picLocks noChangeAspect="1"/>
          </p:cNvPicPr>
          <p:nvPr/>
        </p:nvPicPr>
        <p:blipFill>
          <a:blip r:embed="rId5"/>
          <a:stretch>
            <a:fillRect/>
          </a:stretch>
        </p:blipFill>
        <p:spPr>
          <a:xfrm>
            <a:off x="7963023" y="878562"/>
            <a:ext cx="3909338" cy="2442153"/>
          </a:xfrm>
          <a:prstGeom prst="rect">
            <a:avLst/>
          </a:prstGeom>
        </p:spPr>
      </p:pic>
      <p:pic>
        <p:nvPicPr>
          <p:cNvPr id="8" name="Picture 7" descr="A close up of a logo&#10;&#10;AI-generated content may be incorrect.">
            <a:extLst>
              <a:ext uri="{FF2B5EF4-FFF2-40B4-BE49-F238E27FC236}">
                <a16:creationId xmlns:a16="http://schemas.microsoft.com/office/drawing/2014/main" id="{6B68BF3E-3D86-3C6F-8241-882E707AE452}"/>
              </a:ext>
            </a:extLst>
          </p:cNvPr>
          <p:cNvPicPr>
            <a:picLocks noChangeAspect="1"/>
          </p:cNvPicPr>
          <p:nvPr/>
        </p:nvPicPr>
        <p:blipFill>
          <a:blip r:embed="rId6"/>
          <a:stretch>
            <a:fillRect/>
          </a:stretch>
        </p:blipFill>
        <p:spPr>
          <a:xfrm>
            <a:off x="6629397" y="4196709"/>
            <a:ext cx="4611915" cy="1720460"/>
          </a:xfrm>
          <a:prstGeom prst="rect">
            <a:avLst/>
          </a:prstGeom>
        </p:spPr>
      </p:pic>
    </p:spTree>
    <p:extLst>
      <p:ext uri="{BB962C8B-B14F-4D97-AF65-F5344CB8AC3E}">
        <p14:creationId xmlns:p14="http://schemas.microsoft.com/office/powerpoint/2010/main" val="777468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9 questions about your dog that a DNA test could answer ...">
            <a:extLst>
              <a:ext uri="{FF2B5EF4-FFF2-40B4-BE49-F238E27FC236}">
                <a16:creationId xmlns:a16="http://schemas.microsoft.com/office/drawing/2014/main" id="{3656D4E5-DCDA-4389-914A-CE478CF4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181" y="1333500"/>
            <a:ext cx="55245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55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6D39-40C9-04D7-12D0-F42D16FF176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025E7D-6248-1BC5-A07B-BDC387E36354}"/>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Cancer develops as cells acquire mutations </a:t>
            </a:r>
          </a:p>
        </p:txBody>
      </p:sp>
      <p:sp>
        <p:nvSpPr>
          <p:cNvPr id="7" name="TextBox 6">
            <a:extLst>
              <a:ext uri="{FF2B5EF4-FFF2-40B4-BE49-F238E27FC236}">
                <a16:creationId xmlns:a16="http://schemas.microsoft.com/office/drawing/2014/main" id="{3B8AB310-AF9B-BD66-C8BE-E79717688211}"/>
              </a:ext>
            </a:extLst>
          </p:cNvPr>
          <p:cNvSpPr txBox="1"/>
          <p:nvPr/>
        </p:nvSpPr>
        <p:spPr>
          <a:xfrm>
            <a:off x="8835079" y="6428443"/>
            <a:ext cx="3249608" cy="369332"/>
          </a:xfrm>
          <a:prstGeom prst="rect">
            <a:avLst/>
          </a:prstGeom>
          <a:noFill/>
        </p:spPr>
        <p:txBody>
          <a:bodyPr wrap="none" rtlCol="0">
            <a:spAutoFit/>
          </a:bodyPr>
          <a:lstStyle/>
          <a:p>
            <a:r>
              <a:rPr lang="en-US" dirty="0">
                <a:latin typeface="Galvji" panose="020B0504020202020204" pitchFamily="34" charset="77"/>
                <a:cs typeface="Euphemia UCAS" panose="020B0503040102020104" pitchFamily="34" charset="-79"/>
              </a:rPr>
              <a:t>D</a:t>
            </a:r>
            <a:r>
              <a:rPr lang="en-MX" dirty="0">
                <a:latin typeface="Galvji" panose="020B0504020202020204" pitchFamily="34" charset="77"/>
                <a:cs typeface="Euphemia UCAS" panose="020B0503040102020104" pitchFamily="34" charset="-79"/>
              </a:rPr>
              <a:t>e Visser and Joyce (2023)</a:t>
            </a:r>
          </a:p>
        </p:txBody>
      </p:sp>
      <p:pic>
        <p:nvPicPr>
          <p:cNvPr id="9" name="Picture 8" descr="A diagram of a cell division&#10;&#10;Description automatically generated">
            <a:extLst>
              <a:ext uri="{FF2B5EF4-FFF2-40B4-BE49-F238E27FC236}">
                <a16:creationId xmlns:a16="http://schemas.microsoft.com/office/drawing/2014/main" id="{0820CB93-B021-800D-2434-4C88FC515A7F}"/>
              </a:ext>
            </a:extLst>
          </p:cNvPr>
          <p:cNvPicPr>
            <a:picLocks noChangeAspect="1"/>
          </p:cNvPicPr>
          <p:nvPr/>
        </p:nvPicPr>
        <p:blipFill>
          <a:blip r:embed="rId2"/>
          <a:stretch>
            <a:fillRect/>
          </a:stretch>
        </p:blipFill>
        <p:spPr>
          <a:xfrm>
            <a:off x="2074733" y="950083"/>
            <a:ext cx="7798313" cy="5391619"/>
          </a:xfrm>
          <a:prstGeom prst="rect">
            <a:avLst/>
          </a:prstGeom>
        </p:spPr>
      </p:pic>
      <p:sp>
        <p:nvSpPr>
          <p:cNvPr id="14" name="Lightning Bolt 13">
            <a:extLst>
              <a:ext uri="{FF2B5EF4-FFF2-40B4-BE49-F238E27FC236}">
                <a16:creationId xmlns:a16="http://schemas.microsoft.com/office/drawing/2014/main" id="{20E7F87A-DE26-C1B8-C95C-AA5C6A8B6976}"/>
              </a:ext>
            </a:extLst>
          </p:cNvPr>
          <p:cNvSpPr/>
          <p:nvPr/>
        </p:nvSpPr>
        <p:spPr>
          <a:xfrm rot="806840">
            <a:off x="3776039" y="1294850"/>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5" name="Lightning Bolt 14">
            <a:extLst>
              <a:ext uri="{FF2B5EF4-FFF2-40B4-BE49-F238E27FC236}">
                <a16:creationId xmlns:a16="http://schemas.microsoft.com/office/drawing/2014/main" id="{7BFD5BB2-59CD-4084-29C7-53AD4BD7D3C0}"/>
              </a:ext>
            </a:extLst>
          </p:cNvPr>
          <p:cNvSpPr/>
          <p:nvPr/>
        </p:nvSpPr>
        <p:spPr>
          <a:xfrm rot="806840">
            <a:off x="6658979" y="122535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8" name="Lightning Bolt 17">
            <a:extLst>
              <a:ext uri="{FF2B5EF4-FFF2-40B4-BE49-F238E27FC236}">
                <a16:creationId xmlns:a16="http://schemas.microsoft.com/office/drawing/2014/main" id="{4FB6DE64-684C-56B3-F175-8FE1DA16890F}"/>
              </a:ext>
            </a:extLst>
          </p:cNvPr>
          <p:cNvSpPr/>
          <p:nvPr/>
        </p:nvSpPr>
        <p:spPr>
          <a:xfrm rot="806840">
            <a:off x="104329" y="135136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TextBox 18">
            <a:extLst>
              <a:ext uri="{FF2B5EF4-FFF2-40B4-BE49-F238E27FC236}">
                <a16:creationId xmlns:a16="http://schemas.microsoft.com/office/drawing/2014/main" id="{2728D34A-10D7-AE83-E9D1-0AD9ABA70D9B}"/>
              </a:ext>
            </a:extLst>
          </p:cNvPr>
          <p:cNvSpPr txBox="1"/>
          <p:nvPr/>
        </p:nvSpPr>
        <p:spPr>
          <a:xfrm>
            <a:off x="551797" y="1413836"/>
            <a:ext cx="1213794" cy="369332"/>
          </a:xfrm>
          <a:prstGeom prst="rect">
            <a:avLst/>
          </a:prstGeom>
          <a:noFill/>
        </p:spPr>
        <p:txBody>
          <a:bodyPr wrap="none" rtlCol="0">
            <a:spAutoFit/>
          </a:bodyPr>
          <a:lstStyle/>
          <a:p>
            <a:r>
              <a:rPr lang="es-ES" dirty="0" err="1">
                <a:latin typeface="Galvji" panose="020B0504020202020204" pitchFamily="34" charset="77"/>
                <a:cs typeface="Euphemia UCAS" panose="020B0503040102020104" pitchFamily="34" charset="-79"/>
              </a:rPr>
              <a:t>Mutation</a:t>
            </a:r>
            <a:endParaRPr lang="es-ES" dirty="0">
              <a:latin typeface="Galvji" panose="020B0504020202020204" pitchFamily="34" charset="77"/>
              <a:cs typeface="Euphemia UCAS" panose="020B0503040102020104" pitchFamily="34" charset="-79"/>
            </a:endParaRPr>
          </a:p>
        </p:txBody>
      </p:sp>
    </p:spTree>
    <p:extLst>
      <p:ext uri="{BB962C8B-B14F-4D97-AF65-F5344CB8AC3E}">
        <p14:creationId xmlns:p14="http://schemas.microsoft.com/office/powerpoint/2010/main" val="34918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C7DA04-D955-7B45-A97B-C7B3351A267E}"/>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Cancer develops as cells acquire mutations </a:t>
            </a:r>
          </a:p>
        </p:txBody>
      </p:sp>
      <p:sp>
        <p:nvSpPr>
          <p:cNvPr id="7" name="TextBox 6">
            <a:extLst>
              <a:ext uri="{FF2B5EF4-FFF2-40B4-BE49-F238E27FC236}">
                <a16:creationId xmlns:a16="http://schemas.microsoft.com/office/drawing/2014/main" id="{716C51A8-E724-B78E-A659-15B00313BDA1}"/>
              </a:ext>
            </a:extLst>
          </p:cNvPr>
          <p:cNvSpPr txBox="1"/>
          <p:nvPr/>
        </p:nvSpPr>
        <p:spPr>
          <a:xfrm>
            <a:off x="8835079" y="6428443"/>
            <a:ext cx="3249608" cy="369332"/>
          </a:xfrm>
          <a:prstGeom prst="rect">
            <a:avLst/>
          </a:prstGeom>
          <a:noFill/>
        </p:spPr>
        <p:txBody>
          <a:bodyPr wrap="none" rtlCol="0">
            <a:spAutoFit/>
          </a:bodyPr>
          <a:lstStyle/>
          <a:p>
            <a:r>
              <a:rPr lang="en-US" dirty="0">
                <a:latin typeface="Galvji" panose="020B0504020202020204" pitchFamily="34" charset="77"/>
                <a:cs typeface="Euphemia UCAS" panose="020B0503040102020104" pitchFamily="34" charset="-79"/>
              </a:rPr>
              <a:t>D</a:t>
            </a:r>
            <a:r>
              <a:rPr lang="en-MX" dirty="0">
                <a:latin typeface="Galvji" panose="020B0504020202020204" pitchFamily="34" charset="77"/>
                <a:cs typeface="Euphemia UCAS" panose="020B0503040102020104" pitchFamily="34" charset="-79"/>
              </a:rPr>
              <a:t>e Visser and Joyce (2023)</a:t>
            </a:r>
          </a:p>
        </p:txBody>
      </p:sp>
      <p:pic>
        <p:nvPicPr>
          <p:cNvPr id="9" name="Picture 8" descr="A diagram of a cell division&#10;&#10;Description automatically generated">
            <a:extLst>
              <a:ext uri="{FF2B5EF4-FFF2-40B4-BE49-F238E27FC236}">
                <a16:creationId xmlns:a16="http://schemas.microsoft.com/office/drawing/2014/main" id="{4998E2E0-80E2-14CC-AC71-3BC18E970611}"/>
              </a:ext>
            </a:extLst>
          </p:cNvPr>
          <p:cNvPicPr>
            <a:picLocks noChangeAspect="1"/>
          </p:cNvPicPr>
          <p:nvPr/>
        </p:nvPicPr>
        <p:blipFill>
          <a:blip r:embed="rId2"/>
          <a:stretch>
            <a:fillRect/>
          </a:stretch>
        </p:blipFill>
        <p:spPr>
          <a:xfrm>
            <a:off x="2074733" y="950083"/>
            <a:ext cx="7798313" cy="5391619"/>
          </a:xfrm>
          <a:prstGeom prst="rect">
            <a:avLst/>
          </a:prstGeom>
        </p:spPr>
      </p:pic>
      <p:sp>
        <p:nvSpPr>
          <p:cNvPr id="14" name="Lightning Bolt 13">
            <a:extLst>
              <a:ext uri="{FF2B5EF4-FFF2-40B4-BE49-F238E27FC236}">
                <a16:creationId xmlns:a16="http://schemas.microsoft.com/office/drawing/2014/main" id="{53E54531-CA53-D015-5568-9183C23038F5}"/>
              </a:ext>
            </a:extLst>
          </p:cNvPr>
          <p:cNvSpPr/>
          <p:nvPr/>
        </p:nvSpPr>
        <p:spPr>
          <a:xfrm rot="806840">
            <a:off x="3776039" y="1294850"/>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5" name="Lightning Bolt 14">
            <a:extLst>
              <a:ext uri="{FF2B5EF4-FFF2-40B4-BE49-F238E27FC236}">
                <a16:creationId xmlns:a16="http://schemas.microsoft.com/office/drawing/2014/main" id="{2F510B89-BB6C-3B62-F1FB-846A9A4ECAC0}"/>
              </a:ext>
            </a:extLst>
          </p:cNvPr>
          <p:cNvSpPr/>
          <p:nvPr/>
        </p:nvSpPr>
        <p:spPr>
          <a:xfrm rot="806840">
            <a:off x="6658979" y="122535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6" name="TextBox 15">
            <a:extLst>
              <a:ext uri="{FF2B5EF4-FFF2-40B4-BE49-F238E27FC236}">
                <a16:creationId xmlns:a16="http://schemas.microsoft.com/office/drawing/2014/main" id="{CAF5033B-4E7D-9839-BA25-A8569351279A}"/>
              </a:ext>
            </a:extLst>
          </p:cNvPr>
          <p:cNvSpPr txBox="1"/>
          <p:nvPr/>
        </p:nvSpPr>
        <p:spPr>
          <a:xfrm>
            <a:off x="6239844" y="1808368"/>
            <a:ext cx="1989756" cy="646331"/>
          </a:xfrm>
          <a:prstGeom prst="rect">
            <a:avLst/>
          </a:prstGeom>
          <a:noFill/>
        </p:spPr>
        <p:txBody>
          <a:bodyPr wrap="square" rtlCol="0">
            <a:spAutoFit/>
          </a:bodyPr>
          <a:lstStyle/>
          <a:p>
            <a:r>
              <a:rPr lang="en-MX" sz="1200" dirty="0">
                <a:latin typeface="Galvji" panose="020B0504020202020204" pitchFamily="34" charset="77"/>
              </a:rPr>
              <a:t>Altered cell cycle</a:t>
            </a:r>
          </a:p>
          <a:p>
            <a:r>
              <a:rPr lang="en-MX" sz="1200" dirty="0">
                <a:latin typeface="Galvji" panose="020B0504020202020204" pitchFamily="34" charset="77"/>
              </a:rPr>
              <a:t>Abnormal telomere regulation</a:t>
            </a:r>
          </a:p>
        </p:txBody>
      </p:sp>
      <p:sp>
        <p:nvSpPr>
          <p:cNvPr id="17" name="TextBox 16">
            <a:extLst>
              <a:ext uri="{FF2B5EF4-FFF2-40B4-BE49-F238E27FC236}">
                <a16:creationId xmlns:a16="http://schemas.microsoft.com/office/drawing/2014/main" id="{E3C3659F-A1C5-0783-6C6D-0E310D3E1FC7}"/>
              </a:ext>
            </a:extLst>
          </p:cNvPr>
          <p:cNvSpPr txBox="1"/>
          <p:nvPr/>
        </p:nvSpPr>
        <p:spPr>
          <a:xfrm>
            <a:off x="3698958" y="1943495"/>
            <a:ext cx="1424530" cy="461665"/>
          </a:xfrm>
          <a:prstGeom prst="rect">
            <a:avLst/>
          </a:prstGeom>
          <a:noFill/>
        </p:spPr>
        <p:txBody>
          <a:bodyPr wrap="square" rtlCol="0">
            <a:spAutoFit/>
          </a:bodyPr>
          <a:lstStyle/>
          <a:p>
            <a:r>
              <a:rPr lang="en-MX" sz="1200" dirty="0">
                <a:latin typeface="Galvji" panose="020B0504020202020204" pitchFamily="34" charset="77"/>
              </a:rPr>
              <a:t>Increased growth</a:t>
            </a:r>
          </a:p>
        </p:txBody>
      </p:sp>
      <p:sp>
        <p:nvSpPr>
          <p:cNvPr id="2" name="Lightning Bolt 1">
            <a:extLst>
              <a:ext uri="{FF2B5EF4-FFF2-40B4-BE49-F238E27FC236}">
                <a16:creationId xmlns:a16="http://schemas.microsoft.com/office/drawing/2014/main" id="{D5852EDC-08E0-37EB-A53A-E5FCDB5CFF6B}"/>
              </a:ext>
            </a:extLst>
          </p:cNvPr>
          <p:cNvSpPr/>
          <p:nvPr/>
        </p:nvSpPr>
        <p:spPr>
          <a:xfrm rot="806840">
            <a:off x="104329" y="1351367"/>
            <a:ext cx="395416" cy="494270"/>
          </a:xfrm>
          <a:prstGeom prst="lightningBol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TextBox 2">
            <a:extLst>
              <a:ext uri="{FF2B5EF4-FFF2-40B4-BE49-F238E27FC236}">
                <a16:creationId xmlns:a16="http://schemas.microsoft.com/office/drawing/2014/main" id="{6592F820-8D1C-3FC4-7042-9FF7F0674CF3}"/>
              </a:ext>
            </a:extLst>
          </p:cNvPr>
          <p:cNvSpPr txBox="1"/>
          <p:nvPr/>
        </p:nvSpPr>
        <p:spPr>
          <a:xfrm>
            <a:off x="551797" y="1413836"/>
            <a:ext cx="1213794" cy="369332"/>
          </a:xfrm>
          <a:prstGeom prst="rect">
            <a:avLst/>
          </a:prstGeom>
          <a:noFill/>
        </p:spPr>
        <p:txBody>
          <a:bodyPr wrap="none" rtlCol="0">
            <a:spAutoFit/>
          </a:bodyPr>
          <a:lstStyle/>
          <a:p>
            <a:r>
              <a:rPr lang="es-ES" dirty="0" err="1">
                <a:latin typeface="Galvji" panose="020B0504020202020204" pitchFamily="34" charset="77"/>
                <a:cs typeface="Euphemia UCAS" panose="020B0503040102020104" pitchFamily="34" charset="-79"/>
              </a:rPr>
              <a:t>Mutation</a:t>
            </a:r>
            <a:endParaRPr lang="es-ES" dirty="0">
              <a:latin typeface="Galvji" panose="020B0504020202020204" pitchFamily="34" charset="77"/>
              <a:cs typeface="Euphemia UCAS" panose="020B0503040102020104" pitchFamily="34" charset="-79"/>
            </a:endParaRPr>
          </a:p>
        </p:txBody>
      </p:sp>
    </p:spTree>
    <p:extLst>
      <p:ext uri="{BB962C8B-B14F-4D97-AF65-F5344CB8AC3E}">
        <p14:creationId xmlns:p14="http://schemas.microsoft.com/office/powerpoint/2010/main" val="241657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ellular lineage between a fertilized egg and a fully malignant cancer cell. Coloured symbols represent the accumulation of somatic mutations over a lifetime. The number of driver mutations reflects the number of biological processes that need to be subverted to convert a normal cell into a cancer cell. The genes in which driver mutations occur (cancer genes) can present tractable targets for new drug development. The number of passenger mutations reflects the number of mitoses between the fertilized egg and the cancer cell and the mutation rate at each mitosis. Passenger mutations provide insights into the underlying mutational processes operative in each case.">
            <a:extLst>
              <a:ext uri="{FF2B5EF4-FFF2-40B4-BE49-F238E27FC236}">
                <a16:creationId xmlns:a16="http://schemas.microsoft.com/office/drawing/2014/main" id="{D250F233-8CEF-374F-B22D-645A3184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77" y="838313"/>
            <a:ext cx="8314722" cy="5869216"/>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142">
            <a:extLst>
              <a:ext uri="{FF2B5EF4-FFF2-40B4-BE49-F238E27FC236}">
                <a16:creationId xmlns:a16="http://schemas.microsoft.com/office/drawing/2014/main" id="{736AC341-0DA7-334D-A9E1-9A2F8725CB8C}"/>
              </a:ext>
            </a:extLst>
          </p:cNvPr>
          <p:cNvSpPr/>
          <p:nvPr/>
        </p:nvSpPr>
        <p:spPr>
          <a:xfrm>
            <a:off x="9471128" y="6175247"/>
            <a:ext cx="2504863"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2" name="Rectangle 1">
            <a:extLst>
              <a:ext uri="{FF2B5EF4-FFF2-40B4-BE49-F238E27FC236}">
                <a16:creationId xmlns:a16="http://schemas.microsoft.com/office/drawing/2014/main" id="{47A45991-E1DE-DD41-BDBE-454E3AD395CB}"/>
              </a:ext>
            </a:extLst>
          </p:cNvPr>
          <p:cNvSpPr/>
          <p:nvPr/>
        </p:nvSpPr>
        <p:spPr>
          <a:xfrm rot="1715055">
            <a:off x="1053295" y="3164497"/>
            <a:ext cx="4328932" cy="1608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5" name="Rectangle 14">
            <a:extLst>
              <a:ext uri="{FF2B5EF4-FFF2-40B4-BE49-F238E27FC236}">
                <a16:creationId xmlns:a16="http://schemas.microsoft.com/office/drawing/2014/main" id="{C6F7BC72-BD66-7D4E-9C0B-6E6E2E52E264}"/>
              </a:ext>
            </a:extLst>
          </p:cNvPr>
          <p:cNvSpPr/>
          <p:nvPr/>
        </p:nvSpPr>
        <p:spPr>
          <a:xfrm rot="5400000">
            <a:off x="4512503" y="-456428"/>
            <a:ext cx="5076352" cy="7665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6" name="Rectangle 15">
            <a:extLst>
              <a:ext uri="{FF2B5EF4-FFF2-40B4-BE49-F238E27FC236}">
                <a16:creationId xmlns:a16="http://schemas.microsoft.com/office/drawing/2014/main" id="{8A068088-3724-2942-B8FE-0084EB90CFF7}"/>
              </a:ext>
            </a:extLst>
          </p:cNvPr>
          <p:cNvSpPr/>
          <p:nvPr/>
        </p:nvSpPr>
        <p:spPr>
          <a:xfrm rot="5400000">
            <a:off x="2553785" y="1393906"/>
            <a:ext cx="1610810" cy="2459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7" name="Rectangle 16">
            <a:extLst>
              <a:ext uri="{FF2B5EF4-FFF2-40B4-BE49-F238E27FC236}">
                <a16:creationId xmlns:a16="http://schemas.microsoft.com/office/drawing/2014/main" id="{1D943F15-1A8C-F247-8D58-ABC97ACD0657}"/>
              </a:ext>
            </a:extLst>
          </p:cNvPr>
          <p:cNvSpPr/>
          <p:nvPr/>
        </p:nvSpPr>
        <p:spPr>
          <a:xfrm rot="5400000">
            <a:off x="7692362" y="4366745"/>
            <a:ext cx="1610810" cy="312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 name="TextBox 2">
            <a:extLst>
              <a:ext uri="{FF2B5EF4-FFF2-40B4-BE49-F238E27FC236}">
                <a16:creationId xmlns:a16="http://schemas.microsoft.com/office/drawing/2014/main" id="{7CE4C9C4-A7E9-31FE-97BB-D8D81377E455}"/>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acquisition of mutations is a life-long process</a:t>
            </a:r>
          </a:p>
        </p:txBody>
      </p:sp>
    </p:spTree>
    <p:extLst>
      <p:ext uri="{BB962C8B-B14F-4D97-AF65-F5344CB8AC3E}">
        <p14:creationId xmlns:p14="http://schemas.microsoft.com/office/powerpoint/2010/main" val="415998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ellular lineage between a fertilized egg and a fully malignant cancer cell. Coloured symbols represent the accumulation of somatic mutations over a lifetime. The number of driver mutations reflects the number of biological processes that need to be subverted to convert a normal cell into a cancer cell. The genes in which driver mutations occur (cancer genes) can present tractable targets for new drug development. The number of passenger mutations reflects the number of mitoses between the fertilized egg and the cancer cell and the mutation rate at each mitosis. Passenger mutations provide insights into the underlying mutational processes operative in each case.">
            <a:extLst>
              <a:ext uri="{FF2B5EF4-FFF2-40B4-BE49-F238E27FC236}">
                <a16:creationId xmlns:a16="http://schemas.microsoft.com/office/drawing/2014/main" id="{D250F233-8CEF-374F-B22D-645A3184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77" y="838313"/>
            <a:ext cx="8314722" cy="5869216"/>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142">
            <a:extLst>
              <a:ext uri="{FF2B5EF4-FFF2-40B4-BE49-F238E27FC236}">
                <a16:creationId xmlns:a16="http://schemas.microsoft.com/office/drawing/2014/main" id="{736AC341-0DA7-334D-A9E1-9A2F8725CB8C}"/>
              </a:ext>
            </a:extLst>
          </p:cNvPr>
          <p:cNvSpPr/>
          <p:nvPr/>
        </p:nvSpPr>
        <p:spPr>
          <a:xfrm>
            <a:off x="9471128" y="6175247"/>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9" name="Rectangle 8">
            <a:extLst>
              <a:ext uri="{FF2B5EF4-FFF2-40B4-BE49-F238E27FC236}">
                <a16:creationId xmlns:a16="http://schemas.microsoft.com/office/drawing/2014/main" id="{69D1D334-426C-444E-B06D-08A72E0B78CB}"/>
              </a:ext>
            </a:extLst>
          </p:cNvPr>
          <p:cNvSpPr/>
          <p:nvPr/>
        </p:nvSpPr>
        <p:spPr>
          <a:xfrm rot="3660602">
            <a:off x="2627319" y="2513704"/>
            <a:ext cx="4778652" cy="1608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03119202-6AE1-5245-8FAC-110C01B233CE}"/>
              </a:ext>
            </a:extLst>
          </p:cNvPr>
          <p:cNvSpPr/>
          <p:nvPr/>
        </p:nvSpPr>
        <p:spPr>
          <a:xfrm rot="5400000">
            <a:off x="5370729" y="115822"/>
            <a:ext cx="4196676" cy="564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35E7EF8D-25B0-574C-9479-53DB03B365EA}"/>
              </a:ext>
            </a:extLst>
          </p:cNvPr>
          <p:cNvSpPr/>
          <p:nvPr/>
        </p:nvSpPr>
        <p:spPr>
          <a:xfrm rot="5400000">
            <a:off x="6958641" y="3603672"/>
            <a:ext cx="3023513" cy="3184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2" name="Rectangle 11">
            <a:extLst>
              <a:ext uri="{FF2B5EF4-FFF2-40B4-BE49-F238E27FC236}">
                <a16:creationId xmlns:a16="http://schemas.microsoft.com/office/drawing/2014/main" id="{728F51B6-0841-1948-9823-BFD19F0505F3}"/>
              </a:ext>
            </a:extLst>
          </p:cNvPr>
          <p:cNvSpPr/>
          <p:nvPr/>
        </p:nvSpPr>
        <p:spPr>
          <a:xfrm rot="5400000">
            <a:off x="6985274" y="3603671"/>
            <a:ext cx="1061953" cy="3184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extBox 1">
            <a:extLst>
              <a:ext uri="{FF2B5EF4-FFF2-40B4-BE49-F238E27FC236}">
                <a16:creationId xmlns:a16="http://schemas.microsoft.com/office/drawing/2014/main" id="{02C4598D-80C8-9BBA-EC20-EFE499929C52}"/>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acquisition of mutations is a life-long process</a:t>
            </a:r>
          </a:p>
        </p:txBody>
      </p:sp>
    </p:spTree>
    <p:extLst>
      <p:ext uri="{BB962C8B-B14F-4D97-AF65-F5344CB8AC3E}">
        <p14:creationId xmlns:p14="http://schemas.microsoft.com/office/powerpoint/2010/main" val="232298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ellular lineage between a fertilized egg and a fully malignant cancer cell. Coloured symbols represent the accumulation of somatic mutations over a lifetime. The number of driver mutations reflects the number of biological processes that need to be subverted to convert a normal cell into a cancer cell. The genes in which driver mutations occur (cancer genes) can present tractable targets for new drug development. The number of passenger mutations reflects the number of mitoses between the fertilized egg and the cancer cell and the mutation rate at each mitosis. Passenger mutations provide insights into the underlying mutational processes operative in each case.">
            <a:extLst>
              <a:ext uri="{FF2B5EF4-FFF2-40B4-BE49-F238E27FC236}">
                <a16:creationId xmlns:a16="http://schemas.microsoft.com/office/drawing/2014/main" id="{D250F233-8CEF-374F-B22D-645A3184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77" y="838313"/>
            <a:ext cx="8314722" cy="5869216"/>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142">
            <a:extLst>
              <a:ext uri="{FF2B5EF4-FFF2-40B4-BE49-F238E27FC236}">
                <a16:creationId xmlns:a16="http://schemas.microsoft.com/office/drawing/2014/main" id="{736AC341-0DA7-334D-A9E1-9A2F8725CB8C}"/>
              </a:ext>
            </a:extLst>
          </p:cNvPr>
          <p:cNvSpPr/>
          <p:nvPr/>
        </p:nvSpPr>
        <p:spPr>
          <a:xfrm>
            <a:off x="9471128" y="6175247"/>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5" name="Rectangle 4">
            <a:extLst>
              <a:ext uri="{FF2B5EF4-FFF2-40B4-BE49-F238E27FC236}">
                <a16:creationId xmlns:a16="http://schemas.microsoft.com/office/drawing/2014/main" id="{1F2B3ACC-34D0-CE49-BCDC-43938C0108A5}"/>
              </a:ext>
            </a:extLst>
          </p:cNvPr>
          <p:cNvSpPr/>
          <p:nvPr/>
        </p:nvSpPr>
        <p:spPr>
          <a:xfrm rot="6548232">
            <a:off x="4892753" y="2605381"/>
            <a:ext cx="5273585" cy="1608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Rectangle 5">
            <a:extLst>
              <a:ext uri="{FF2B5EF4-FFF2-40B4-BE49-F238E27FC236}">
                <a16:creationId xmlns:a16="http://schemas.microsoft.com/office/drawing/2014/main" id="{C88F9E06-9F39-CB45-B4A0-28741BF4A3D7}"/>
              </a:ext>
            </a:extLst>
          </p:cNvPr>
          <p:cNvSpPr/>
          <p:nvPr/>
        </p:nvSpPr>
        <p:spPr>
          <a:xfrm rot="5400000">
            <a:off x="7537396" y="2434650"/>
            <a:ext cx="4762980" cy="3782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Rectangle 6">
            <a:extLst>
              <a:ext uri="{FF2B5EF4-FFF2-40B4-BE49-F238E27FC236}">
                <a16:creationId xmlns:a16="http://schemas.microsoft.com/office/drawing/2014/main" id="{68DF631B-847F-1549-A48C-5BFCE527B5A6}"/>
              </a:ext>
            </a:extLst>
          </p:cNvPr>
          <p:cNvSpPr/>
          <p:nvPr/>
        </p:nvSpPr>
        <p:spPr>
          <a:xfrm rot="5400000">
            <a:off x="6918831" y="4263996"/>
            <a:ext cx="2464551" cy="1994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 name="Shape 1142">
            <a:extLst>
              <a:ext uri="{FF2B5EF4-FFF2-40B4-BE49-F238E27FC236}">
                <a16:creationId xmlns:a16="http://schemas.microsoft.com/office/drawing/2014/main" id="{B706B335-907E-D24C-98CB-577034BB028F}"/>
              </a:ext>
            </a:extLst>
          </p:cNvPr>
          <p:cNvSpPr/>
          <p:nvPr/>
        </p:nvSpPr>
        <p:spPr>
          <a:xfrm>
            <a:off x="9449909" y="6177176"/>
            <a:ext cx="2504863" cy="449736"/>
          </a:xfrm>
          <a:prstGeom prst="rect">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2" name="TextBox 1">
            <a:extLst>
              <a:ext uri="{FF2B5EF4-FFF2-40B4-BE49-F238E27FC236}">
                <a16:creationId xmlns:a16="http://schemas.microsoft.com/office/drawing/2014/main" id="{DD297C63-7386-C196-6345-C77624637853}"/>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acquisition of mutations is a life-long process</a:t>
            </a:r>
          </a:p>
        </p:txBody>
      </p:sp>
    </p:spTree>
    <p:extLst>
      <p:ext uri="{BB962C8B-B14F-4D97-AF65-F5344CB8AC3E}">
        <p14:creationId xmlns:p14="http://schemas.microsoft.com/office/powerpoint/2010/main" val="322215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ellular lineage between a fertilized egg and a fully malignant cancer cell. Coloured symbols represent the accumulation of somatic mutations over a lifetime. The number of driver mutations reflects the number of biological processes that need to be subverted to convert a normal cell into a cancer cell. The genes in which driver mutations occur (cancer genes) can present tractable targets for new drug development. The number of passenger mutations reflects the number of mitoses between the fertilized egg and the cancer cell and the mutation rate at each mitosis. Passenger mutations provide insights into the underlying mutational processes operative in each case.">
            <a:extLst>
              <a:ext uri="{FF2B5EF4-FFF2-40B4-BE49-F238E27FC236}">
                <a16:creationId xmlns:a16="http://schemas.microsoft.com/office/drawing/2014/main" id="{D250F233-8CEF-374F-B22D-645A3184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77" y="838313"/>
            <a:ext cx="8314722" cy="58692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F1C2E7-70C0-D84E-873C-8917BA30FCE6}"/>
              </a:ext>
            </a:extLst>
          </p:cNvPr>
          <p:cNvSpPr/>
          <p:nvPr/>
        </p:nvSpPr>
        <p:spPr>
          <a:xfrm rot="10094224">
            <a:off x="6816417" y="4862192"/>
            <a:ext cx="5075553" cy="187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Shape 1142">
            <a:extLst>
              <a:ext uri="{FF2B5EF4-FFF2-40B4-BE49-F238E27FC236}">
                <a16:creationId xmlns:a16="http://schemas.microsoft.com/office/drawing/2014/main" id="{736AC341-0DA7-334D-A9E1-9A2F8725CB8C}"/>
              </a:ext>
            </a:extLst>
          </p:cNvPr>
          <p:cNvSpPr/>
          <p:nvPr/>
        </p:nvSpPr>
        <p:spPr>
          <a:xfrm>
            <a:off x="9471128" y="6175247"/>
            <a:ext cx="2504863" cy="449736"/>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a:spAutoFit/>
          </a:bodyPr>
          <a:lstStyle>
            <a:lvl1pPr algn="ctr">
              <a:lnSpc>
                <a:spcPct val="140000"/>
              </a:lnSpc>
              <a:defRPr>
                <a:latin typeface="Helvetica Neue Light"/>
                <a:ea typeface="Helvetica Neue Light"/>
                <a:cs typeface="Helvetica Neue Light"/>
                <a:sym typeface="Helvetica Neue Light"/>
              </a:defRPr>
            </a:lvl1pPr>
          </a:lstStyle>
          <a:p>
            <a:pPr lvl="0">
              <a:defRPr sz="1800"/>
            </a:pPr>
            <a:r>
              <a:rPr lang="en-GB" sz="1400" dirty="0">
                <a:solidFill>
                  <a:schemeClr val="tx1">
                    <a:lumMod val="50000"/>
                    <a:lumOff val="50000"/>
                  </a:schemeClr>
                </a:solidFill>
              </a:rPr>
              <a:t>Stratton (2013)</a:t>
            </a:r>
            <a:endParaRPr sz="1400" dirty="0">
              <a:solidFill>
                <a:schemeClr val="tx1">
                  <a:lumMod val="50000"/>
                  <a:lumOff val="50000"/>
                </a:schemeClr>
              </a:solidFill>
            </a:endParaRPr>
          </a:p>
        </p:txBody>
      </p:sp>
      <p:sp>
        <p:nvSpPr>
          <p:cNvPr id="6" name="Rectangle 5">
            <a:extLst>
              <a:ext uri="{FF2B5EF4-FFF2-40B4-BE49-F238E27FC236}">
                <a16:creationId xmlns:a16="http://schemas.microsoft.com/office/drawing/2014/main" id="{64A09748-89DA-CB41-80FA-6FC6FD154DC0}"/>
              </a:ext>
            </a:extLst>
          </p:cNvPr>
          <p:cNvSpPr/>
          <p:nvPr/>
        </p:nvSpPr>
        <p:spPr>
          <a:xfrm rot="10094224">
            <a:off x="6455614" y="5187269"/>
            <a:ext cx="1035417" cy="39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extBox 1">
            <a:extLst>
              <a:ext uri="{FF2B5EF4-FFF2-40B4-BE49-F238E27FC236}">
                <a16:creationId xmlns:a16="http://schemas.microsoft.com/office/drawing/2014/main" id="{EDAD3752-CF8E-C619-DD0A-5F8E30626D7A}"/>
              </a:ext>
            </a:extLst>
          </p:cNvPr>
          <p:cNvSpPr txBox="1"/>
          <p:nvPr/>
        </p:nvSpPr>
        <p:spPr>
          <a:xfrm>
            <a:off x="0" y="217011"/>
            <a:ext cx="12192000" cy="646331"/>
          </a:xfrm>
          <a:prstGeom prst="rect">
            <a:avLst/>
          </a:prstGeom>
          <a:noFill/>
        </p:spPr>
        <p:txBody>
          <a:bodyPr wrap="square" rtlCol="0">
            <a:spAutoFit/>
          </a:bodyPr>
          <a:lstStyle/>
          <a:p>
            <a:pPr algn="ctr"/>
            <a:r>
              <a:rPr lang="en-MX" sz="3600" dirty="0">
                <a:latin typeface="Euphemia UCAS" panose="020B0503040102020104" pitchFamily="34" charset="-79"/>
                <a:cs typeface="Euphemia UCAS" panose="020B0503040102020104" pitchFamily="34" charset="-79"/>
              </a:rPr>
              <a:t>The acquisition of mutations is a life-long process</a:t>
            </a:r>
          </a:p>
        </p:txBody>
      </p:sp>
    </p:spTree>
    <p:extLst>
      <p:ext uri="{BB962C8B-B14F-4D97-AF65-F5344CB8AC3E}">
        <p14:creationId xmlns:p14="http://schemas.microsoft.com/office/powerpoint/2010/main" val="13885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799</Words>
  <Application>Microsoft Macintosh PowerPoint</Application>
  <PresentationFormat>Widescreen</PresentationFormat>
  <Paragraphs>183</Paragraphs>
  <Slides>32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Euphemia UCAS</vt:lpstr>
      <vt:lpstr>Galvji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DANIELA ROBLES ESPINOZA</dc:creator>
  <cp:lastModifiedBy>CARLA DANIELA ROBLES ESPINOZA</cp:lastModifiedBy>
  <cp:revision>41</cp:revision>
  <dcterms:created xsi:type="dcterms:W3CDTF">2023-11-26T03:31:27Z</dcterms:created>
  <dcterms:modified xsi:type="dcterms:W3CDTF">2025-10-26T06:11:27Z</dcterms:modified>
</cp:coreProperties>
</file>